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91"/>
  </p:notesMasterIdLst>
  <p:handoutMasterIdLst>
    <p:handoutMasterId r:id="rId92"/>
  </p:handoutMasterIdLst>
  <p:sldIdLst>
    <p:sldId id="256" r:id="rId2"/>
    <p:sldId id="394" r:id="rId3"/>
    <p:sldId id="395" r:id="rId4"/>
    <p:sldId id="257" r:id="rId5"/>
    <p:sldId id="259" r:id="rId6"/>
    <p:sldId id="396" r:id="rId7"/>
    <p:sldId id="260" r:id="rId8"/>
    <p:sldId id="397" r:id="rId9"/>
    <p:sldId id="398" r:id="rId10"/>
    <p:sldId id="399" r:id="rId11"/>
    <p:sldId id="261" r:id="rId12"/>
    <p:sldId id="400" r:id="rId13"/>
    <p:sldId id="401" r:id="rId14"/>
    <p:sldId id="262" r:id="rId15"/>
    <p:sldId id="392" r:id="rId16"/>
    <p:sldId id="402" r:id="rId17"/>
    <p:sldId id="403" r:id="rId18"/>
    <p:sldId id="404" r:id="rId19"/>
    <p:sldId id="263" r:id="rId20"/>
    <p:sldId id="393" r:id="rId21"/>
    <p:sldId id="265" r:id="rId22"/>
    <p:sldId id="266" r:id="rId23"/>
    <p:sldId id="405" r:id="rId24"/>
    <p:sldId id="406" r:id="rId25"/>
    <p:sldId id="407" r:id="rId26"/>
    <p:sldId id="408" r:id="rId27"/>
    <p:sldId id="409" r:id="rId28"/>
    <p:sldId id="410" r:id="rId29"/>
    <p:sldId id="267" r:id="rId30"/>
    <p:sldId id="268" r:id="rId31"/>
    <p:sldId id="411" r:id="rId32"/>
    <p:sldId id="412" r:id="rId33"/>
    <p:sldId id="269" r:id="rId34"/>
    <p:sldId id="270" r:id="rId35"/>
    <p:sldId id="271" r:id="rId36"/>
    <p:sldId id="413" r:id="rId37"/>
    <p:sldId id="414" r:id="rId38"/>
    <p:sldId id="415" r:id="rId39"/>
    <p:sldId id="416" r:id="rId40"/>
    <p:sldId id="272" r:id="rId41"/>
    <p:sldId id="273" r:id="rId42"/>
    <p:sldId id="274" r:id="rId43"/>
    <p:sldId id="275" r:id="rId44"/>
    <p:sldId id="417" r:id="rId45"/>
    <p:sldId id="276" r:id="rId46"/>
    <p:sldId id="277" r:id="rId47"/>
    <p:sldId id="418" r:id="rId48"/>
    <p:sldId id="419" r:id="rId49"/>
    <p:sldId id="420" r:id="rId50"/>
    <p:sldId id="421" r:id="rId51"/>
    <p:sldId id="278" r:id="rId52"/>
    <p:sldId id="279" r:id="rId53"/>
    <p:sldId id="280" r:id="rId54"/>
    <p:sldId id="422" r:id="rId55"/>
    <p:sldId id="423" r:id="rId56"/>
    <p:sldId id="281" r:id="rId57"/>
    <p:sldId id="424" r:id="rId58"/>
    <p:sldId id="425" r:id="rId59"/>
    <p:sldId id="426" r:id="rId60"/>
    <p:sldId id="284" r:id="rId61"/>
    <p:sldId id="427" r:id="rId62"/>
    <p:sldId id="428" r:id="rId63"/>
    <p:sldId id="429" r:id="rId64"/>
    <p:sldId id="430" r:id="rId65"/>
    <p:sldId id="431" r:id="rId66"/>
    <p:sldId id="286" r:id="rId67"/>
    <p:sldId id="287" r:id="rId68"/>
    <p:sldId id="432" r:id="rId69"/>
    <p:sldId id="433" r:id="rId70"/>
    <p:sldId id="288" r:id="rId71"/>
    <p:sldId id="289" r:id="rId72"/>
    <p:sldId id="290" r:id="rId73"/>
    <p:sldId id="434" r:id="rId74"/>
    <p:sldId id="435" r:id="rId75"/>
    <p:sldId id="436" r:id="rId76"/>
    <p:sldId id="437" r:id="rId77"/>
    <p:sldId id="291" r:id="rId78"/>
    <p:sldId id="438" r:id="rId79"/>
    <p:sldId id="439" r:id="rId80"/>
    <p:sldId id="292" r:id="rId81"/>
    <p:sldId id="440" r:id="rId82"/>
    <p:sldId id="293" r:id="rId83"/>
    <p:sldId id="294" r:id="rId84"/>
    <p:sldId id="441" r:id="rId85"/>
    <p:sldId id="442" r:id="rId86"/>
    <p:sldId id="443" r:id="rId87"/>
    <p:sldId id="444" r:id="rId88"/>
    <p:sldId id="445" r:id="rId89"/>
    <p:sldId id="446" r:id="rId9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775" autoAdjust="0"/>
    <p:restoredTop sz="94660"/>
  </p:normalViewPr>
  <p:slideViewPr>
    <p:cSldViewPr>
      <p:cViewPr varScale="1">
        <p:scale>
          <a:sx n="84" d="100"/>
          <a:sy n="84" d="100"/>
        </p:scale>
        <p:origin x="96" y="33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atin typeface="Arial" charset="0"/>
                <a:cs typeface="Arial" charset="0"/>
              </a:defRPr>
            </a:lvl1pPr>
          </a:lstStyle>
          <a:p>
            <a:pPr>
              <a:defRPr/>
            </a:pPr>
            <a:fld id="{0CD30F5E-7055-401A-B14E-5D6AD9964BCC}" type="datetimeFigureOut">
              <a:rPr lang="en-US"/>
              <a:pPr>
                <a:defRPr/>
              </a:pPr>
              <a:t>11/12/2015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E2A0738-47C6-4491-9999-BEBD19ABF2C9}" type="slidenum">
              <a:rPr lang="en-US" altLang="en-US"/>
              <a:pPr/>
              <a:t>‹#›</a:t>
            </a:fld>
            <a:endParaRPr lang="en-US" altLang="en-US"/>
          </a:p>
        </p:txBody>
      </p:sp>
    </p:spTree>
    <p:extLst>
      <p:ext uri="{BB962C8B-B14F-4D97-AF65-F5344CB8AC3E}">
        <p14:creationId xmlns:p14="http://schemas.microsoft.com/office/powerpoint/2010/main" val="389032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01DF2B4B-6001-44E6-A1FD-93C50E68325F}" type="datetimeFigureOut">
              <a:rPr lang="en-US"/>
              <a:pPr>
                <a:defRPr/>
              </a:pPr>
              <a:t>11/12/2015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anose="020F0502020204030204" pitchFamily="34" charset="0"/>
              </a:defRPr>
            </a:lvl1pPr>
          </a:lstStyle>
          <a:p>
            <a:fld id="{EB885366-6223-40B2-B8E3-F5012B1AC7C8}" type="slidenum">
              <a:rPr lang="en-US" altLang="en-US"/>
              <a:pPr/>
              <a:t>‹#›</a:t>
            </a:fld>
            <a:endParaRPr lang="en-US" altLang="en-US"/>
          </a:p>
        </p:txBody>
      </p:sp>
    </p:spTree>
    <p:extLst>
      <p:ext uri="{BB962C8B-B14F-4D97-AF65-F5344CB8AC3E}">
        <p14:creationId xmlns:p14="http://schemas.microsoft.com/office/powerpoint/2010/main" val="255184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95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A96310-AFD3-435B-A9E4-A052D1EF4DF9}" type="slidenum">
              <a:rPr lang="en-US" altLang="en-US">
                <a:latin typeface="Calibri" panose="020F0502020204030204" pitchFamily="34" charset="0"/>
              </a:rPr>
              <a:pPr eaLnBrk="1" hangingPunct="1"/>
              <a:t>1</a:t>
            </a:fld>
            <a:endParaRPr lang="en-US" altLang="en-US">
              <a:latin typeface="Calibri" panose="020F0502020204030204" pitchFamily="34" charset="0"/>
            </a:endParaRPr>
          </a:p>
        </p:txBody>
      </p:sp>
    </p:spTree>
    <p:extLst>
      <p:ext uri="{BB962C8B-B14F-4D97-AF65-F5344CB8AC3E}">
        <p14:creationId xmlns:p14="http://schemas.microsoft.com/office/powerpoint/2010/main" val="3498442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80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DD9F5BF-A914-430F-95D9-D8113AE47CDB}" type="slidenum">
              <a:rPr lang="en-US" altLang="en-US">
                <a:latin typeface="Calibri" panose="020F0502020204030204" pitchFamily="34" charset="0"/>
              </a:rPr>
              <a:pPr eaLnBrk="1" hangingPunct="1"/>
              <a:t>21</a:t>
            </a:fld>
            <a:endParaRPr lang="en-US" altLang="en-US">
              <a:latin typeface="Calibri" panose="020F0502020204030204" pitchFamily="34" charset="0"/>
            </a:endParaRPr>
          </a:p>
        </p:txBody>
      </p:sp>
    </p:spTree>
    <p:extLst>
      <p:ext uri="{BB962C8B-B14F-4D97-AF65-F5344CB8AC3E}">
        <p14:creationId xmlns:p14="http://schemas.microsoft.com/office/powerpoint/2010/main" val="381780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90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0022A7-A375-47D2-81AC-A6CD9E5ED6E9}" type="slidenum">
              <a:rPr lang="en-US" altLang="en-US">
                <a:latin typeface="Calibri" panose="020F0502020204030204" pitchFamily="34" charset="0"/>
              </a:rPr>
              <a:pPr eaLnBrk="1" hangingPunct="1"/>
              <a:t>22</a:t>
            </a:fld>
            <a:endParaRPr lang="en-US" altLang="en-US">
              <a:latin typeface="Calibri" panose="020F0502020204030204" pitchFamily="34" charset="0"/>
            </a:endParaRPr>
          </a:p>
        </p:txBody>
      </p:sp>
    </p:spTree>
    <p:extLst>
      <p:ext uri="{BB962C8B-B14F-4D97-AF65-F5344CB8AC3E}">
        <p14:creationId xmlns:p14="http://schemas.microsoft.com/office/powerpoint/2010/main" val="3134195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6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DDEFB1-9F50-410E-8AF8-7F60C480ADFC}" type="slidenum">
              <a:rPr lang="en-US" altLang="en-US">
                <a:latin typeface="Calibri" panose="020F0502020204030204" pitchFamily="34" charset="0"/>
              </a:rPr>
              <a:pPr eaLnBrk="1" hangingPunct="1"/>
              <a:t>29</a:t>
            </a:fld>
            <a:endParaRPr lang="en-US" altLang="en-US">
              <a:latin typeface="Calibri" panose="020F0502020204030204" pitchFamily="34" charset="0"/>
            </a:endParaRPr>
          </a:p>
        </p:txBody>
      </p:sp>
    </p:spTree>
    <p:extLst>
      <p:ext uri="{BB962C8B-B14F-4D97-AF65-F5344CB8AC3E}">
        <p14:creationId xmlns:p14="http://schemas.microsoft.com/office/powerpoint/2010/main" val="4027071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72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7409B6D-5FB5-4D1B-B82C-F6C17A12912E}" type="slidenum">
              <a:rPr lang="en-US" altLang="en-US">
                <a:latin typeface="Calibri" panose="020F0502020204030204" pitchFamily="34" charset="0"/>
              </a:rPr>
              <a:pPr eaLnBrk="1" hangingPunct="1"/>
              <a:t>30</a:t>
            </a:fld>
            <a:endParaRPr lang="en-US" altLang="en-US">
              <a:latin typeface="Calibri" panose="020F0502020204030204" pitchFamily="34" charset="0"/>
            </a:endParaRPr>
          </a:p>
        </p:txBody>
      </p:sp>
    </p:spTree>
    <p:extLst>
      <p:ext uri="{BB962C8B-B14F-4D97-AF65-F5344CB8AC3E}">
        <p14:creationId xmlns:p14="http://schemas.microsoft.com/office/powerpoint/2010/main" val="43854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02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6897799-9BC7-4CB6-819C-E107BB35C7EE}" type="slidenum">
              <a:rPr lang="en-US" altLang="en-US">
                <a:latin typeface="Calibri" panose="020F0502020204030204" pitchFamily="34" charset="0"/>
              </a:rPr>
              <a:pPr eaLnBrk="1" hangingPunct="1"/>
              <a:t>33</a:t>
            </a:fld>
            <a:endParaRPr lang="en-US" altLang="en-US">
              <a:latin typeface="Calibri" panose="020F0502020204030204" pitchFamily="34" charset="0"/>
            </a:endParaRPr>
          </a:p>
        </p:txBody>
      </p:sp>
    </p:spTree>
    <p:extLst>
      <p:ext uri="{BB962C8B-B14F-4D97-AF65-F5344CB8AC3E}">
        <p14:creationId xmlns:p14="http://schemas.microsoft.com/office/powerpoint/2010/main" val="1733217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13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25D3B9-530A-4F75-8A89-E523175CF61C}" type="slidenum">
              <a:rPr lang="en-US" altLang="en-US">
                <a:latin typeface="Calibri" panose="020F0502020204030204" pitchFamily="34" charset="0"/>
              </a:rPr>
              <a:pPr eaLnBrk="1" hangingPunct="1"/>
              <a:t>34</a:t>
            </a:fld>
            <a:endParaRPr lang="en-US" altLang="en-US">
              <a:latin typeface="Calibri" panose="020F0502020204030204" pitchFamily="34" charset="0"/>
            </a:endParaRPr>
          </a:p>
        </p:txBody>
      </p:sp>
    </p:spTree>
    <p:extLst>
      <p:ext uri="{BB962C8B-B14F-4D97-AF65-F5344CB8AC3E}">
        <p14:creationId xmlns:p14="http://schemas.microsoft.com/office/powerpoint/2010/main" val="2662020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23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4DA44F-9B24-4B5E-8F53-71A25ADD01B7}" type="slidenum">
              <a:rPr lang="en-US" altLang="en-US">
                <a:latin typeface="Calibri" panose="020F0502020204030204" pitchFamily="34" charset="0"/>
              </a:rPr>
              <a:pPr eaLnBrk="1" hangingPunct="1"/>
              <a:t>35</a:t>
            </a:fld>
            <a:endParaRPr lang="en-US" altLang="en-US">
              <a:latin typeface="Calibri" panose="020F0502020204030204" pitchFamily="34" charset="0"/>
            </a:endParaRPr>
          </a:p>
        </p:txBody>
      </p:sp>
    </p:spTree>
    <p:extLst>
      <p:ext uri="{BB962C8B-B14F-4D97-AF65-F5344CB8AC3E}">
        <p14:creationId xmlns:p14="http://schemas.microsoft.com/office/powerpoint/2010/main" val="2560113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848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D1272E-87D5-4E56-894F-9773AC608656}" type="slidenum">
              <a:rPr lang="en-US" altLang="en-US">
                <a:latin typeface="Calibri" panose="020F0502020204030204" pitchFamily="34" charset="0"/>
              </a:rPr>
              <a:pPr eaLnBrk="1" hangingPunct="1"/>
              <a:t>40</a:t>
            </a:fld>
            <a:endParaRPr lang="en-US" altLang="en-US">
              <a:latin typeface="Calibri" panose="020F0502020204030204" pitchFamily="34" charset="0"/>
            </a:endParaRPr>
          </a:p>
        </p:txBody>
      </p:sp>
    </p:spTree>
    <p:extLst>
      <p:ext uri="{BB962C8B-B14F-4D97-AF65-F5344CB8AC3E}">
        <p14:creationId xmlns:p14="http://schemas.microsoft.com/office/powerpoint/2010/main" val="573053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950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B5D3BF-2B17-4876-BFFD-737D2C4EC0F2}" type="slidenum">
              <a:rPr lang="en-US" altLang="en-US">
                <a:latin typeface="Calibri" panose="020F0502020204030204" pitchFamily="34" charset="0"/>
              </a:rPr>
              <a:pPr eaLnBrk="1" hangingPunct="1"/>
              <a:t>41</a:t>
            </a:fld>
            <a:endParaRPr lang="en-US" altLang="en-US">
              <a:latin typeface="Calibri" panose="020F0502020204030204" pitchFamily="34" charset="0"/>
            </a:endParaRPr>
          </a:p>
        </p:txBody>
      </p:sp>
    </p:spTree>
    <p:extLst>
      <p:ext uri="{BB962C8B-B14F-4D97-AF65-F5344CB8AC3E}">
        <p14:creationId xmlns:p14="http://schemas.microsoft.com/office/powerpoint/2010/main" val="2809622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05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92455A-D48C-4474-AD50-583172314F99}" type="slidenum">
              <a:rPr lang="en-US" altLang="en-US">
                <a:latin typeface="Calibri" panose="020F0502020204030204" pitchFamily="34" charset="0"/>
              </a:rPr>
              <a:pPr eaLnBrk="1" hangingPunct="1"/>
              <a:t>42</a:t>
            </a:fld>
            <a:endParaRPr lang="en-US" altLang="en-US">
              <a:latin typeface="Calibri" panose="020F0502020204030204" pitchFamily="34" charset="0"/>
            </a:endParaRPr>
          </a:p>
        </p:txBody>
      </p:sp>
    </p:spTree>
    <p:extLst>
      <p:ext uri="{BB962C8B-B14F-4D97-AF65-F5344CB8AC3E}">
        <p14:creationId xmlns:p14="http://schemas.microsoft.com/office/powerpoint/2010/main" val="2967965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264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51B036-FE66-4742-BFFC-0CDF8B24BBC7}" type="slidenum">
              <a:rPr lang="en-US" altLang="en-US">
                <a:latin typeface="Calibri" panose="020F0502020204030204" pitchFamily="34" charset="0"/>
              </a:rPr>
              <a:pPr eaLnBrk="1" hangingPunct="1"/>
              <a:t>4</a:t>
            </a:fld>
            <a:endParaRPr lang="en-US" altLang="en-US">
              <a:latin typeface="Calibri" panose="020F0502020204030204" pitchFamily="34" charset="0"/>
            </a:endParaRPr>
          </a:p>
        </p:txBody>
      </p:sp>
    </p:spTree>
    <p:extLst>
      <p:ext uri="{BB962C8B-B14F-4D97-AF65-F5344CB8AC3E}">
        <p14:creationId xmlns:p14="http://schemas.microsoft.com/office/powerpoint/2010/main" val="4262578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15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495513B-03A7-4548-8B7A-395B03BFE9ED}" type="slidenum">
              <a:rPr lang="en-US" altLang="en-US">
                <a:latin typeface="Calibri" panose="020F0502020204030204" pitchFamily="34" charset="0"/>
              </a:rPr>
              <a:pPr eaLnBrk="1" hangingPunct="1"/>
              <a:t>43</a:t>
            </a:fld>
            <a:endParaRPr lang="en-US" altLang="en-US">
              <a:latin typeface="Calibri" panose="020F0502020204030204" pitchFamily="34" charset="0"/>
            </a:endParaRPr>
          </a:p>
        </p:txBody>
      </p:sp>
    </p:spTree>
    <p:extLst>
      <p:ext uri="{BB962C8B-B14F-4D97-AF65-F5344CB8AC3E}">
        <p14:creationId xmlns:p14="http://schemas.microsoft.com/office/powerpoint/2010/main" val="3047562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360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99E37F-C61E-4B39-A1BE-8BBEE3F9B9A9}" type="slidenum">
              <a:rPr lang="en-US" altLang="en-US">
                <a:latin typeface="Calibri" panose="020F0502020204030204" pitchFamily="34" charset="0"/>
              </a:rPr>
              <a:pPr eaLnBrk="1" hangingPunct="1"/>
              <a:t>45</a:t>
            </a:fld>
            <a:endParaRPr lang="en-US" altLang="en-US">
              <a:latin typeface="Calibri" panose="020F0502020204030204" pitchFamily="34" charset="0"/>
            </a:endParaRPr>
          </a:p>
        </p:txBody>
      </p:sp>
    </p:spTree>
    <p:extLst>
      <p:ext uri="{BB962C8B-B14F-4D97-AF65-F5344CB8AC3E}">
        <p14:creationId xmlns:p14="http://schemas.microsoft.com/office/powerpoint/2010/main" val="2695580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56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227447-D824-4AE1-AB93-D4F8F17E1303}" type="slidenum">
              <a:rPr lang="en-US" altLang="en-US">
                <a:latin typeface="Calibri" panose="020F0502020204030204" pitchFamily="34" charset="0"/>
              </a:rPr>
              <a:pPr eaLnBrk="1" hangingPunct="1"/>
              <a:t>46</a:t>
            </a:fld>
            <a:endParaRPr lang="en-US" altLang="en-US">
              <a:latin typeface="Calibri" panose="020F0502020204030204" pitchFamily="34" charset="0"/>
            </a:endParaRPr>
          </a:p>
        </p:txBody>
      </p:sp>
    </p:spTree>
    <p:extLst>
      <p:ext uri="{BB962C8B-B14F-4D97-AF65-F5344CB8AC3E}">
        <p14:creationId xmlns:p14="http://schemas.microsoft.com/office/powerpoint/2010/main" val="3490617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07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C86244-FF18-45DB-86B6-F3ED9A81ACC1}" type="slidenum">
              <a:rPr lang="en-US" altLang="en-US">
                <a:latin typeface="Calibri" panose="020F0502020204030204" pitchFamily="34" charset="0"/>
              </a:rPr>
              <a:pPr eaLnBrk="1" hangingPunct="1"/>
              <a:t>51</a:t>
            </a:fld>
            <a:endParaRPr lang="en-US" altLang="en-US">
              <a:latin typeface="Calibri" panose="020F0502020204030204" pitchFamily="34" charset="0"/>
            </a:endParaRPr>
          </a:p>
        </p:txBody>
      </p:sp>
    </p:spTree>
    <p:extLst>
      <p:ext uri="{BB962C8B-B14F-4D97-AF65-F5344CB8AC3E}">
        <p14:creationId xmlns:p14="http://schemas.microsoft.com/office/powerpoint/2010/main" val="384706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17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4C64DA-E545-4903-A9C5-B2DF1F318647}" type="slidenum">
              <a:rPr lang="en-US" altLang="en-US">
                <a:latin typeface="Calibri" panose="020F0502020204030204" pitchFamily="34" charset="0"/>
              </a:rPr>
              <a:pPr eaLnBrk="1" hangingPunct="1"/>
              <a:t>52</a:t>
            </a:fld>
            <a:endParaRPr lang="en-US" altLang="en-US">
              <a:latin typeface="Calibri" panose="020F0502020204030204" pitchFamily="34" charset="0"/>
            </a:endParaRPr>
          </a:p>
        </p:txBody>
      </p:sp>
    </p:spTree>
    <p:extLst>
      <p:ext uri="{BB962C8B-B14F-4D97-AF65-F5344CB8AC3E}">
        <p14:creationId xmlns:p14="http://schemas.microsoft.com/office/powerpoint/2010/main" val="2661880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282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9B39A84-8CDA-4C17-923A-90CBC91292FA}" type="slidenum">
              <a:rPr lang="en-US" altLang="en-US">
                <a:latin typeface="Calibri" panose="020F0502020204030204" pitchFamily="34" charset="0"/>
              </a:rPr>
              <a:pPr eaLnBrk="1" hangingPunct="1"/>
              <a:t>53</a:t>
            </a:fld>
            <a:endParaRPr lang="en-US" altLang="en-US">
              <a:latin typeface="Calibri" panose="020F0502020204030204" pitchFamily="34" charset="0"/>
            </a:endParaRPr>
          </a:p>
        </p:txBody>
      </p:sp>
    </p:spTree>
    <p:extLst>
      <p:ext uri="{BB962C8B-B14F-4D97-AF65-F5344CB8AC3E}">
        <p14:creationId xmlns:p14="http://schemas.microsoft.com/office/powerpoint/2010/main" val="2174906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589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5512785-5FB8-4C9F-B0C9-7F087CEB90D3}" type="slidenum">
              <a:rPr lang="en-US" altLang="en-US">
                <a:latin typeface="Calibri" panose="020F0502020204030204" pitchFamily="34" charset="0"/>
              </a:rPr>
              <a:pPr eaLnBrk="1" hangingPunct="1"/>
              <a:t>56</a:t>
            </a:fld>
            <a:endParaRPr lang="en-US" altLang="en-US">
              <a:latin typeface="Calibri" panose="020F0502020204030204" pitchFamily="34" charset="0"/>
            </a:endParaRPr>
          </a:p>
        </p:txBody>
      </p:sp>
    </p:spTree>
    <p:extLst>
      <p:ext uri="{BB962C8B-B14F-4D97-AF65-F5344CB8AC3E}">
        <p14:creationId xmlns:p14="http://schemas.microsoft.com/office/powerpoint/2010/main" val="167813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30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8874E8-13E2-4FB9-98E0-65BBBA7E5284}" type="slidenum">
              <a:rPr lang="en-US" altLang="en-US">
                <a:latin typeface="Calibri" panose="020F0502020204030204" pitchFamily="34" charset="0"/>
              </a:rPr>
              <a:pPr eaLnBrk="1" hangingPunct="1"/>
              <a:t>60</a:t>
            </a:fld>
            <a:endParaRPr lang="en-US" altLang="en-US">
              <a:latin typeface="Calibri" panose="020F0502020204030204" pitchFamily="34" charset="0"/>
            </a:endParaRPr>
          </a:p>
        </p:txBody>
      </p:sp>
    </p:spTree>
    <p:extLst>
      <p:ext uri="{BB962C8B-B14F-4D97-AF65-F5344CB8AC3E}">
        <p14:creationId xmlns:p14="http://schemas.microsoft.com/office/powerpoint/2010/main" val="2314684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022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888827-C297-4661-AF8E-EAC4B15F7D96}" type="slidenum">
              <a:rPr lang="en-US" altLang="en-US">
                <a:latin typeface="Calibri" panose="020F0502020204030204" pitchFamily="34" charset="0"/>
              </a:rPr>
              <a:pPr eaLnBrk="1" hangingPunct="1"/>
              <a:t>66</a:t>
            </a:fld>
            <a:endParaRPr lang="en-US" altLang="en-US">
              <a:latin typeface="Calibri" panose="020F0502020204030204" pitchFamily="34" charset="0"/>
            </a:endParaRPr>
          </a:p>
        </p:txBody>
      </p:sp>
    </p:spTree>
    <p:extLst>
      <p:ext uri="{BB962C8B-B14F-4D97-AF65-F5344CB8AC3E}">
        <p14:creationId xmlns:p14="http://schemas.microsoft.com/office/powerpoint/2010/main" val="1767255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125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A9CDDB4-2A3F-48BF-A6E4-74ED4F5CA105}" type="slidenum">
              <a:rPr lang="en-US" altLang="en-US">
                <a:latin typeface="Calibri" panose="020F0502020204030204" pitchFamily="34" charset="0"/>
              </a:rPr>
              <a:pPr eaLnBrk="1" hangingPunct="1"/>
              <a:t>67</a:t>
            </a:fld>
            <a:endParaRPr lang="en-US" altLang="en-US">
              <a:latin typeface="Calibri" panose="020F0502020204030204" pitchFamily="34" charset="0"/>
            </a:endParaRPr>
          </a:p>
        </p:txBody>
      </p:sp>
    </p:spTree>
    <p:extLst>
      <p:ext uri="{BB962C8B-B14F-4D97-AF65-F5344CB8AC3E}">
        <p14:creationId xmlns:p14="http://schemas.microsoft.com/office/powerpoint/2010/main" val="420169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366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E3E4B7-A491-44D0-A493-C6F41E21FC4F}"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1789591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4324"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AC13492-CDAF-49BC-84D8-C5CC48C7B56E}" type="slidenum">
              <a:rPr lang="en-US" altLang="en-US">
                <a:latin typeface="Calibri" panose="020F0502020204030204" pitchFamily="34" charset="0"/>
              </a:rPr>
              <a:pPr eaLnBrk="1" hangingPunct="1"/>
              <a:t>70</a:t>
            </a:fld>
            <a:endParaRPr lang="en-US" altLang="en-US">
              <a:latin typeface="Calibri" panose="020F0502020204030204" pitchFamily="34" charset="0"/>
            </a:endParaRPr>
          </a:p>
        </p:txBody>
      </p:sp>
    </p:spTree>
    <p:extLst>
      <p:ext uri="{BB962C8B-B14F-4D97-AF65-F5344CB8AC3E}">
        <p14:creationId xmlns:p14="http://schemas.microsoft.com/office/powerpoint/2010/main" val="604772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5348"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584E06E-1352-41EF-9237-B6078630EA7A}" type="slidenum">
              <a:rPr lang="en-US" altLang="en-US">
                <a:latin typeface="Calibri" panose="020F0502020204030204" pitchFamily="34" charset="0"/>
              </a:rPr>
              <a:pPr eaLnBrk="1" hangingPunct="1"/>
              <a:t>71</a:t>
            </a:fld>
            <a:endParaRPr lang="en-US" altLang="en-US">
              <a:latin typeface="Calibri" panose="020F0502020204030204" pitchFamily="34" charset="0"/>
            </a:endParaRPr>
          </a:p>
        </p:txBody>
      </p:sp>
    </p:spTree>
    <p:extLst>
      <p:ext uri="{BB962C8B-B14F-4D97-AF65-F5344CB8AC3E}">
        <p14:creationId xmlns:p14="http://schemas.microsoft.com/office/powerpoint/2010/main" val="2391622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637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2883691-F924-43AC-B439-C94760EFE3A0}" type="slidenum">
              <a:rPr lang="en-US" altLang="en-US">
                <a:latin typeface="Calibri" panose="020F0502020204030204" pitchFamily="34" charset="0"/>
              </a:rPr>
              <a:pPr eaLnBrk="1" hangingPunct="1"/>
              <a:t>72</a:t>
            </a:fld>
            <a:endParaRPr lang="en-US" altLang="en-US">
              <a:latin typeface="Calibri" panose="020F0502020204030204" pitchFamily="34" charset="0"/>
            </a:endParaRPr>
          </a:p>
        </p:txBody>
      </p:sp>
    </p:spTree>
    <p:extLst>
      <p:ext uri="{BB962C8B-B14F-4D97-AF65-F5344CB8AC3E}">
        <p14:creationId xmlns:p14="http://schemas.microsoft.com/office/powerpoint/2010/main" val="1096104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354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FE7F65-E1A6-495E-8639-496A654380E3}" type="slidenum">
              <a:rPr lang="en-US" altLang="en-US">
                <a:latin typeface="Calibri" panose="020F0502020204030204" pitchFamily="34" charset="0"/>
              </a:rPr>
              <a:pPr eaLnBrk="1" hangingPunct="1"/>
              <a:t>77</a:t>
            </a:fld>
            <a:endParaRPr lang="en-US" altLang="en-US">
              <a:latin typeface="Calibri" panose="020F0502020204030204" pitchFamily="34" charset="0"/>
            </a:endParaRPr>
          </a:p>
        </p:txBody>
      </p:sp>
    </p:spTree>
    <p:extLst>
      <p:ext uri="{BB962C8B-B14F-4D97-AF65-F5344CB8AC3E}">
        <p14:creationId xmlns:p14="http://schemas.microsoft.com/office/powerpoint/2010/main" val="206515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76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040DFA6-40FE-499E-9755-47BAB984C56A}" type="slidenum">
              <a:rPr lang="en-US" altLang="en-US">
                <a:latin typeface="Calibri" panose="020F0502020204030204" pitchFamily="34" charset="0"/>
              </a:rPr>
              <a:pPr eaLnBrk="1" hangingPunct="1"/>
              <a:t>80</a:t>
            </a:fld>
            <a:endParaRPr lang="en-US" altLang="en-US">
              <a:latin typeface="Calibri" panose="020F0502020204030204" pitchFamily="34" charset="0"/>
            </a:endParaRPr>
          </a:p>
        </p:txBody>
      </p:sp>
    </p:spTree>
    <p:extLst>
      <p:ext uri="{BB962C8B-B14F-4D97-AF65-F5344CB8AC3E}">
        <p14:creationId xmlns:p14="http://schemas.microsoft.com/office/powerpoint/2010/main" val="2278336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173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205FF3-9419-4CF6-8D4F-560FA3AADDBB}" type="slidenum">
              <a:rPr lang="en-US" altLang="en-US">
                <a:latin typeface="Calibri" panose="020F0502020204030204" pitchFamily="34" charset="0"/>
              </a:rPr>
              <a:pPr eaLnBrk="1" hangingPunct="1"/>
              <a:t>82</a:t>
            </a:fld>
            <a:endParaRPr lang="en-US" altLang="en-US">
              <a:latin typeface="Calibri" panose="020F0502020204030204" pitchFamily="34" charset="0"/>
            </a:endParaRPr>
          </a:p>
        </p:txBody>
      </p:sp>
    </p:spTree>
    <p:extLst>
      <p:ext uri="{BB962C8B-B14F-4D97-AF65-F5344CB8AC3E}">
        <p14:creationId xmlns:p14="http://schemas.microsoft.com/office/powerpoint/2010/main" val="3009615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27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35F0344-64C6-4D18-BAE8-993327DFBC03}" type="slidenum">
              <a:rPr lang="en-US" altLang="en-US">
                <a:latin typeface="Calibri" panose="020F0502020204030204" pitchFamily="34" charset="0"/>
              </a:rPr>
              <a:pPr eaLnBrk="1" hangingPunct="1"/>
              <a:t>83</a:t>
            </a:fld>
            <a:endParaRPr lang="en-US" altLang="en-US">
              <a:latin typeface="Calibri" panose="020F0502020204030204" pitchFamily="34" charset="0"/>
            </a:endParaRPr>
          </a:p>
        </p:txBody>
      </p:sp>
    </p:spTree>
    <p:extLst>
      <p:ext uri="{BB962C8B-B14F-4D97-AF65-F5344CB8AC3E}">
        <p14:creationId xmlns:p14="http://schemas.microsoft.com/office/powerpoint/2010/main" val="366628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571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966A8D3-E81C-4F72-A74E-1F548BD71853}"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extLst>
      <p:ext uri="{BB962C8B-B14F-4D97-AF65-F5344CB8AC3E}">
        <p14:creationId xmlns:p14="http://schemas.microsoft.com/office/powerpoint/2010/main" val="3573203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9812"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98D2462-C9B5-4FBB-BDE0-BD73603BEF34}" type="slidenum">
              <a:rPr lang="en-US" altLang="en-US">
                <a:latin typeface="Calibri" panose="020F0502020204030204" pitchFamily="34" charset="0"/>
              </a:rPr>
              <a:pPr eaLnBrk="1" hangingPunct="1"/>
              <a:t>11</a:t>
            </a:fld>
            <a:endParaRPr lang="en-US" altLang="en-US">
              <a:latin typeface="Calibri" panose="020F0502020204030204" pitchFamily="34" charset="0"/>
            </a:endParaRPr>
          </a:p>
        </p:txBody>
      </p:sp>
    </p:spTree>
    <p:extLst>
      <p:ext uri="{BB962C8B-B14F-4D97-AF65-F5344CB8AC3E}">
        <p14:creationId xmlns:p14="http://schemas.microsoft.com/office/powerpoint/2010/main" val="164308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18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D000780-8245-4C3F-9103-5AA6EC76C10D}" type="slidenum">
              <a:rPr lang="en-US" altLang="en-US">
                <a:latin typeface="Calibri" panose="020F0502020204030204" pitchFamily="34" charset="0"/>
              </a:rPr>
              <a:pPr eaLnBrk="1" hangingPunct="1"/>
              <a:t>14</a:t>
            </a:fld>
            <a:endParaRPr lang="en-US" altLang="en-US">
              <a:latin typeface="Calibri" panose="020F0502020204030204" pitchFamily="34" charset="0"/>
            </a:endParaRPr>
          </a:p>
        </p:txBody>
      </p:sp>
    </p:spTree>
    <p:extLst>
      <p:ext uri="{BB962C8B-B14F-4D97-AF65-F5344CB8AC3E}">
        <p14:creationId xmlns:p14="http://schemas.microsoft.com/office/powerpoint/2010/main" val="2747132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1860"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101900-157D-429F-AF2D-F5B85484345D}" type="slidenum">
              <a:rPr lang="en-US" altLang="en-US">
                <a:latin typeface="Calibri" panose="020F0502020204030204" pitchFamily="34" charset="0"/>
              </a:rPr>
              <a:pPr eaLnBrk="1" hangingPunct="1"/>
              <a:t>15</a:t>
            </a:fld>
            <a:endParaRPr lang="en-US" altLang="en-US">
              <a:latin typeface="Calibri" panose="020F0502020204030204" pitchFamily="34" charset="0"/>
            </a:endParaRPr>
          </a:p>
        </p:txBody>
      </p:sp>
    </p:spTree>
    <p:extLst>
      <p:ext uri="{BB962C8B-B14F-4D97-AF65-F5344CB8AC3E}">
        <p14:creationId xmlns:p14="http://schemas.microsoft.com/office/powerpoint/2010/main" val="3784462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C5671ED-1780-400C-B433-D91782B8A8A5}" type="slidenum">
              <a:rPr lang="en-US" altLang="en-US">
                <a:latin typeface="Calibri" panose="020F0502020204030204" pitchFamily="34" charset="0"/>
              </a:rPr>
              <a:pPr eaLnBrk="1" hangingPunct="1"/>
              <a:t>19</a:t>
            </a:fld>
            <a:endParaRPr lang="en-US" altLang="en-US">
              <a:latin typeface="Calibri" panose="020F0502020204030204" pitchFamily="34" charset="0"/>
            </a:endParaRPr>
          </a:p>
        </p:txBody>
      </p:sp>
    </p:spTree>
    <p:extLst>
      <p:ext uri="{BB962C8B-B14F-4D97-AF65-F5344CB8AC3E}">
        <p14:creationId xmlns:p14="http://schemas.microsoft.com/office/powerpoint/2010/main" val="3736936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595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E88BA2-4737-4440-A827-B548C66C7820}" type="slidenum">
              <a:rPr lang="en-US" altLang="en-US">
                <a:latin typeface="Calibri" panose="020F0502020204030204" pitchFamily="34" charset="0"/>
              </a:rPr>
              <a:pPr eaLnBrk="1" hangingPunct="1"/>
              <a:t>20</a:t>
            </a:fld>
            <a:endParaRPr lang="en-US" altLang="en-US">
              <a:latin typeface="Calibri" panose="020F0502020204030204" pitchFamily="34" charset="0"/>
            </a:endParaRPr>
          </a:p>
        </p:txBody>
      </p:sp>
    </p:spTree>
    <p:extLst>
      <p:ext uri="{BB962C8B-B14F-4D97-AF65-F5344CB8AC3E}">
        <p14:creationId xmlns:p14="http://schemas.microsoft.com/office/powerpoint/2010/main" val="566505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fld id="{D3F260FA-13B3-434F-8504-A41BF578FFE3}" type="datetime1">
              <a:rPr lang="en-US"/>
              <a:pPr>
                <a:defRPr/>
              </a:pPr>
              <a:t>11/12/2015</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C8CDA5CB-843A-46A8-814A-AD24BB524446}"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 Copyright 1992-2015 by Pearson Education, Inc. All Rights Reserved.</a:t>
            </a:r>
            <a:endParaRPr lang="en-US"/>
          </a:p>
        </p:txBody>
      </p:sp>
    </p:spTree>
    <p:extLst>
      <p:ext uri="{BB962C8B-B14F-4D97-AF65-F5344CB8AC3E}">
        <p14:creationId xmlns:p14="http://schemas.microsoft.com/office/powerpoint/2010/main" val="332825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89D832F-E033-45DB-925B-D396B4E6069A}" type="datetime1">
              <a:rPr lang="en-US"/>
              <a:pPr>
                <a:defRPr/>
              </a:pPr>
              <a:t>11/12/2015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B09193A8-299F-4A1C-A33F-82EB9C7EEA8B}" type="slidenum">
              <a:rPr lang="en-US" altLang="en-US"/>
              <a:pPr/>
              <a:t>‹#›</a:t>
            </a:fld>
            <a:endParaRPr lang="en-US" altLang="en-US"/>
          </a:p>
        </p:txBody>
      </p:sp>
    </p:spTree>
    <p:extLst>
      <p:ext uri="{BB962C8B-B14F-4D97-AF65-F5344CB8AC3E}">
        <p14:creationId xmlns:p14="http://schemas.microsoft.com/office/powerpoint/2010/main" val="353206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23A710B-94EC-401B-9B06-FF716305D209}" type="datetime1">
              <a:rPr lang="en-US"/>
              <a:pPr>
                <a:defRPr/>
              </a:pPr>
              <a:t>11/12/2015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C0AB3247-1B78-470C-9936-B820A113E2CD}" type="slidenum">
              <a:rPr lang="en-US" altLang="en-US"/>
              <a:pPr/>
              <a:t>‹#›</a:t>
            </a:fld>
            <a:endParaRPr lang="en-US" altLang="en-US"/>
          </a:p>
        </p:txBody>
      </p:sp>
    </p:spTree>
    <p:extLst>
      <p:ext uri="{BB962C8B-B14F-4D97-AF65-F5344CB8AC3E}">
        <p14:creationId xmlns:p14="http://schemas.microsoft.com/office/powerpoint/2010/main" val="3227860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F27953D-4D70-4892-9694-CB2E2CF70B82}" type="datetime1">
              <a:rPr lang="en-US"/>
              <a:pPr>
                <a:defRPr/>
              </a:pPr>
              <a:t>11/12/2015</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C489E17-B196-441F-A0BD-60C814DAE164}" type="slidenum">
              <a:rPr lang="en-US" altLang="en-US"/>
              <a:pPr/>
              <a:t>‹#›</a:t>
            </a:fld>
            <a:endParaRPr lang="en-US" altLang="en-US"/>
          </a:p>
        </p:txBody>
      </p:sp>
    </p:spTree>
    <p:extLst>
      <p:ext uri="{BB962C8B-B14F-4D97-AF65-F5344CB8AC3E}">
        <p14:creationId xmlns:p14="http://schemas.microsoft.com/office/powerpoint/2010/main" val="2803256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smtClean="0"/>
            </a:lvl1pPr>
            <a:extLst/>
          </a:lstStyle>
          <a:p>
            <a:pPr>
              <a:defRPr/>
            </a:pPr>
            <a:fld id="{0AE8123F-CD59-4152-8F3E-CAF36223ECDA}" type="datetime1">
              <a:rPr lang="en-US"/>
              <a:pPr>
                <a:defRPr/>
              </a:pPr>
              <a:t>11/12/2015</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 Copyright 1992-2015 by Pearson Education, Inc. All Rights Reserved.</a:t>
            </a:r>
            <a:endParaRPr lang="en-US"/>
          </a:p>
        </p:txBody>
      </p:sp>
      <p:sp>
        <p:nvSpPr>
          <p:cNvPr id="9" name="Slide Number Placeholder 5"/>
          <p:cNvSpPr>
            <a:spLocks noGrp="1"/>
          </p:cNvSpPr>
          <p:nvPr>
            <p:ph type="sldNum" sz="quarter" idx="12"/>
          </p:nvPr>
        </p:nvSpPr>
        <p:spPr/>
        <p:txBody>
          <a:bodyPr/>
          <a:lstStyle>
            <a:lvl1pPr>
              <a:defRPr/>
            </a:lvl1pPr>
          </a:lstStyle>
          <a:p>
            <a:fld id="{0EFD9AF5-E851-40C0-80D4-1CAAB9C96255}" type="slidenum">
              <a:rPr lang="en-US" altLang="en-US"/>
              <a:pPr/>
              <a:t>‹#›</a:t>
            </a:fld>
            <a:endParaRPr lang="en-US" altLang="en-US"/>
          </a:p>
        </p:txBody>
      </p:sp>
    </p:spTree>
    <p:extLst>
      <p:ext uri="{BB962C8B-B14F-4D97-AF65-F5344CB8AC3E}">
        <p14:creationId xmlns:p14="http://schemas.microsoft.com/office/powerpoint/2010/main" val="130161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fld id="{87A3C54B-DE4D-4D46-8574-49D5FD06F385}" type="datetime1">
              <a:rPr lang="en-US"/>
              <a:pPr>
                <a:defRPr/>
              </a:pPr>
              <a:t>11/12/2015</a:t>
            </a:fld>
            <a:endParaRPr lang="en-US"/>
          </a:p>
        </p:txBody>
      </p:sp>
      <p:sp>
        <p:nvSpPr>
          <p:cNvPr id="7" name="Footer Placeholder 4"/>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8" name="Slide Number Placeholder 5"/>
          <p:cNvSpPr>
            <a:spLocks noGrp="1"/>
          </p:cNvSpPr>
          <p:nvPr>
            <p:ph type="sldNum" sz="quarter" idx="12"/>
          </p:nvPr>
        </p:nvSpPr>
        <p:spPr/>
        <p:txBody>
          <a:bodyPr/>
          <a:lstStyle>
            <a:lvl1pPr>
              <a:defRPr/>
            </a:lvl1pPr>
          </a:lstStyle>
          <a:p>
            <a:fld id="{494D18D2-59BE-485F-A58C-D2FE9456A9B7}" type="slidenum">
              <a:rPr lang="en-US" altLang="en-US"/>
              <a:pPr/>
              <a:t>‹#›</a:t>
            </a:fld>
            <a:endParaRPr lang="en-US" altLang="en-US"/>
          </a:p>
        </p:txBody>
      </p:sp>
    </p:spTree>
    <p:extLst>
      <p:ext uri="{BB962C8B-B14F-4D97-AF65-F5344CB8AC3E}">
        <p14:creationId xmlns:p14="http://schemas.microsoft.com/office/powerpoint/2010/main" val="8754824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smtClean="0"/>
            </a:lvl1pPr>
            <a:extLst/>
          </a:lstStyle>
          <a:p>
            <a:pPr>
              <a:defRPr/>
            </a:pPr>
            <a:fld id="{2DC81CC9-3117-494B-9AEE-EAE421675587}" type="datetime1">
              <a:rPr lang="en-US"/>
              <a:pPr>
                <a:defRPr/>
              </a:pPr>
              <a:t>11/12/2015</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BEF08934-D366-4D57-AC31-53BC12171DA6}" type="slidenum">
              <a:rPr lang="en-US" altLang="en-US"/>
              <a:pPr/>
              <a:t>‹#›</a:t>
            </a:fld>
            <a:endParaRPr lang="en-US" altLang="en-US"/>
          </a:p>
        </p:txBody>
      </p:sp>
    </p:spTree>
    <p:extLst>
      <p:ext uri="{BB962C8B-B14F-4D97-AF65-F5344CB8AC3E}">
        <p14:creationId xmlns:p14="http://schemas.microsoft.com/office/powerpoint/2010/main" val="146048844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lvl1pPr>
            <a:extLst/>
          </a:lstStyle>
          <a:p>
            <a:pPr>
              <a:defRPr/>
            </a:pPr>
            <a:fld id="{A2E7DAB3-C437-42A4-8ED7-EE6449F83F1F}" type="datetime1">
              <a:rPr lang="en-US"/>
              <a:pPr>
                <a:defRPr/>
              </a:pPr>
              <a:t>11/12/2015</a:t>
            </a:fld>
            <a:endParaRPr lang="en-US"/>
          </a:p>
        </p:txBody>
      </p:sp>
      <p:sp>
        <p:nvSpPr>
          <p:cNvPr id="8" name="Footer Placeholder 7"/>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9" name="Slide Number Placeholder 8"/>
          <p:cNvSpPr>
            <a:spLocks noGrp="1"/>
          </p:cNvSpPr>
          <p:nvPr>
            <p:ph type="sldNum" sz="quarter" idx="12"/>
          </p:nvPr>
        </p:nvSpPr>
        <p:spPr/>
        <p:txBody>
          <a:bodyPr/>
          <a:lstStyle>
            <a:lvl1pPr>
              <a:defRPr/>
            </a:lvl1pPr>
          </a:lstStyle>
          <a:p>
            <a:fld id="{62EE3A0C-54B4-42AD-924C-1FED45DD84D5}" type="slidenum">
              <a:rPr lang="en-US" altLang="en-US"/>
              <a:pPr/>
              <a:t>‹#›</a:t>
            </a:fld>
            <a:endParaRPr lang="en-US" altLang="en-US"/>
          </a:p>
        </p:txBody>
      </p:sp>
    </p:spTree>
    <p:extLst>
      <p:ext uri="{BB962C8B-B14F-4D97-AF65-F5344CB8AC3E}">
        <p14:creationId xmlns:p14="http://schemas.microsoft.com/office/powerpoint/2010/main" val="310068301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lvl1pPr>
            <a:extLst/>
          </a:lstStyle>
          <a:p>
            <a:pPr>
              <a:defRPr/>
            </a:pPr>
            <a:fld id="{5ACD8500-618C-4F64-8E46-AD2D40255275}" type="datetime1">
              <a:rPr lang="en-US"/>
              <a:pPr>
                <a:defRPr/>
              </a:pPr>
              <a:t>11/12/2015</a:t>
            </a:fld>
            <a:endParaRPr lang="en-US"/>
          </a:p>
        </p:txBody>
      </p:sp>
      <p:sp>
        <p:nvSpPr>
          <p:cNvPr id="4" name="Footer Placeholder 3"/>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5" name="Slide Number Placeholder 4"/>
          <p:cNvSpPr>
            <a:spLocks noGrp="1"/>
          </p:cNvSpPr>
          <p:nvPr>
            <p:ph type="sldNum" sz="quarter" idx="12"/>
          </p:nvPr>
        </p:nvSpPr>
        <p:spPr/>
        <p:txBody>
          <a:bodyPr/>
          <a:lstStyle>
            <a:lvl1pPr>
              <a:defRPr/>
            </a:lvl1pPr>
          </a:lstStyle>
          <a:p>
            <a:fld id="{592A164E-301B-4A7D-B32D-FE9E9030B9C6}" type="slidenum">
              <a:rPr lang="en-US" altLang="en-US"/>
              <a:pPr/>
              <a:t>‹#›</a:t>
            </a:fld>
            <a:endParaRPr lang="en-US" altLang="en-US"/>
          </a:p>
        </p:txBody>
      </p:sp>
    </p:spTree>
    <p:extLst>
      <p:ext uri="{BB962C8B-B14F-4D97-AF65-F5344CB8AC3E}">
        <p14:creationId xmlns:p14="http://schemas.microsoft.com/office/powerpoint/2010/main" val="387567818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74B31CDA-C8B3-49CC-8524-A0FD0295E1E3}" type="datetime1">
              <a:rPr lang="en-US"/>
              <a:pPr>
                <a:defRPr/>
              </a:pPr>
              <a:t>11/12/2015</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6FEA2380-EEA1-481F-BE63-3256CA247116}" type="slidenum">
              <a:rPr lang="en-US" altLang="en-US"/>
              <a:pPr/>
              <a:t>‹#›</a:t>
            </a:fld>
            <a:endParaRPr lang="en-US" altLang="en-US"/>
          </a:p>
        </p:txBody>
      </p:sp>
    </p:spTree>
    <p:extLst>
      <p:ext uri="{BB962C8B-B14F-4D97-AF65-F5344CB8AC3E}">
        <p14:creationId xmlns:p14="http://schemas.microsoft.com/office/powerpoint/2010/main" val="4292874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fld id="{51C89180-2341-4A70-AAC5-722642E20D5A}" type="datetime1">
              <a:rPr lang="en-US"/>
              <a:pPr>
                <a:defRPr/>
              </a:pPr>
              <a:t>11/12/2015</a:t>
            </a:fld>
            <a:endParaRPr lang="en-US"/>
          </a:p>
        </p:txBody>
      </p:sp>
      <p:sp>
        <p:nvSpPr>
          <p:cNvPr id="6" name="Footer Placeholder 5"/>
          <p:cNvSpPr>
            <a:spLocks noGrp="1"/>
          </p:cNvSpPr>
          <p:nvPr>
            <p:ph type="ftr" sz="quarter" idx="11"/>
          </p:nvPr>
        </p:nvSpPr>
        <p:spPr/>
        <p:txBody>
          <a:bodyPr/>
          <a:lstStyle>
            <a:lvl1pPr>
              <a:defRPr smtClean="0"/>
            </a:lvl1pPr>
            <a:extLst/>
          </a:lstStyle>
          <a:p>
            <a:pPr>
              <a:defRPr/>
            </a:pPr>
            <a:r>
              <a:rPr lang="en-US"/>
              <a:t>© Copyright 1992-2015 by Pearson Education, Inc. All Rights Reserved.</a:t>
            </a:r>
            <a:endParaRPr lang="en-US"/>
          </a:p>
        </p:txBody>
      </p:sp>
      <p:sp>
        <p:nvSpPr>
          <p:cNvPr id="7" name="Slide Number Placeholder 6"/>
          <p:cNvSpPr>
            <a:spLocks noGrp="1"/>
          </p:cNvSpPr>
          <p:nvPr>
            <p:ph type="sldNum" sz="quarter" idx="12"/>
          </p:nvPr>
        </p:nvSpPr>
        <p:spPr/>
        <p:txBody>
          <a:bodyPr/>
          <a:lstStyle>
            <a:lvl1pPr>
              <a:defRPr/>
            </a:lvl1pPr>
          </a:lstStyle>
          <a:p>
            <a:fld id="{C2802C8D-9971-4FBE-9CE5-2DB035DC1D4E}" type="slidenum">
              <a:rPr lang="en-US" altLang="en-US"/>
              <a:pPr/>
              <a:t>‹#›</a:t>
            </a:fld>
            <a:endParaRPr lang="en-US" altLang="en-US"/>
          </a:p>
        </p:txBody>
      </p:sp>
    </p:spTree>
    <p:extLst>
      <p:ext uri="{BB962C8B-B14F-4D97-AF65-F5344CB8AC3E}">
        <p14:creationId xmlns:p14="http://schemas.microsoft.com/office/powerpoint/2010/main" val="137659993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fld id="{B26DA204-3FB5-49D3-BF90-BF10882F72B9}" type="datetime1">
              <a:rPr lang="en-US"/>
              <a:pPr>
                <a:defRPr/>
              </a:pPr>
              <a:t>11/12/2015</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 Copyright 1992-2015 by Pearson Education, Inc. All Rights Reserved.</a:t>
            </a:r>
            <a:endParaRPr lang="en-US"/>
          </a:p>
        </p:txBody>
      </p:sp>
      <p:sp>
        <p:nvSpPr>
          <p:cNvPr id="13" name="Slide Number Placeholder 6"/>
          <p:cNvSpPr>
            <a:spLocks noGrp="1"/>
          </p:cNvSpPr>
          <p:nvPr>
            <p:ph type="sldNum" sz="quarter" idx="12"/>
          </p:nvPr>
        </p:nvSpPr>
        <p:spPr/>
        <p:txBody>
          <a:bodyPr/>
          <a:lstStyle>
            <a:lvl1pPr>
              <a:defRPr/>
            </a:lvl1pPr>
          </a:lstStyle>
          <a:p>
            <a:fld id="{039D6590-D7BD-4446-920A-46C759EF4779}" type="slidenum">
              <a:rPr lang="en-US" altLang="en-US"/>
              <a:pPr/>
              <a:t>‹#›</a:t>
            </a:fld>
            <a:endParaRPr lang="en-US" altLang="en-US"/>
          </a:p>
        </p:txBody>
      </p:sp>
    </p:spTree>
    <p:extLst>
      <p:ext uri="{BB962C8B-B14F-4D97-AF65-F5344CB8AC3E}">
        <p14:creationId xmlns:p14="http://schemas.microsoft.com/office/powerpoint/2010/main" val="59513544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5760 w 5591"/>
              <a:gd name="T3" fmla="*/ 0 h 588"/>
              <a:gd name="T4" fmla="*/ 5760 w 5591"/>
              <a:gd name="T5" fmla="*/ 528 h 588"/>
              <a:gd name="T6" fmla="*/ 4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fld id="{A6A599E8-4AF4-48FE-B60A-28D922043C8B}" type="datetime1">
              <a:rPr lang="en-US"/>
              <a:pPr>
                <a:defRPr/>
              </a:pPr>
              <a:t>11/12/2015</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 Copyright 1992-2015 by Pearson Education, Inc. All Rights Reserved.</a:t>
            </a: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165A19F0-7369-4C3C-A186-6D879529A752}"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42" r:id="rId7"/>
    <p:sldLayoutId id="2147483752" r:id="rId8"/>
    <p:sldLayoutId id="2147483753" r:id="rId9"/>
    <p:sldLayoutId id="2147483743" r:id="rId10"/>
    <p:sldLayoutId id="2147483744" r:id="rId11"/>
    <p:sldLayoutId id="214748374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Wingdings" panose="05000000000000000000" pitchFamily="2" charset="2"/>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solidFill>
                  <a:srgbClr val="3380E6"/>
                </a:solidFill>
                <a:latin typeface="Goudy Sans Medium"/>
              </a:rPr>
              <a:t>Chapter 6</a:t>
            </a:r>
            <a:br>
              <a:rPr lang="en-US" dirty="0" smtClean="0">
                <a:solidFill>
                  <a:srgbClr val="3380E6"/>
                </a:solidFill>
                <a:latin typeface="Goudy Sans Medium"/>
              </a:rPr>
            </a:br>
            <a:r>
              <a:rPr lang="en-US" dirty="0" smtClean="0">
                <a:solidFill>
                  <a:srgbClr val="3380E6"/>
                </a:solidFill>
                <a:latin typeface="Goudy Sans Medium"/>
              </a:rPr>
              <a:t>Methods: A Deeper Look </a:t>
            </a:r>
          </a:p>
        </p:txBody>
      </p:sp>
      <p:sp>
        <p:nvSpPr>
          <p:cNvPr id="10243" name="Subtitle 3"/>
          <p:cNvSpPr>
            <a:spLocks noGrp="1"/>
          </p:cNvSpPr>
          <p:nvPr>
            <p:ph type="subTitle" idx="1"/>
          </p:nvPr>
        </p:nvSpPr>
        <p:spPr>
          <a:xfrm>
            <a:off x="685800" y="3611563"/>
            <a:ext cx="7772400" cy="1200150"/>
          </a:xfrm>
        </p:spPr>
        <p:txBody>
          <a:bodyPr/>
          <a:lstStyle/>
          <a:p>
            <a:pPr marR="0" eaLnBrk="1" hangingPunct="1"/>
            <a:r>
              <a:rPr lang="en-US" altLang="en-US" smtClean="0"/>
              <a:t>Java™ How to Program, 10/e</a:t>
            </a:r>
          </a:p>
        </p:txBody>
      </p:sp>
      <p:sp>
        <p:nvSpPr>
          <p:cNvPr id="4" name="Footer Placeholder 3"/>
          <p:cNvSpPr>
            <a:spLocks noGrp="1"/>
          </p:cNvSpPr>
          <p:nvPr>
            <p:ph type="ftr" sz="quarter" idx="12"/>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jhtp_06_Methods_Page_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6.2  </a:t>
            </a:r>
            <a:r>
              <a:rPr lang="en-US" smtClean="0">
                <a:solidFill>
                  <a:srgbClr val="3380E6"/>
                </a:solidFill>
                <a:latin typeface="Arial"/>
              </a:rPr>
              <a:t>Program Modules in Java (Cont.)</a:t>
            </a:r>
          </a:p>
        </p:txBody>
      </p:sp>
      <p:sp>
        <p:nvSpPr>
          <p:cNvPr id="2048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Hierarchical Relationship Between Method Calls</a:t>
            </a:r>
          </a:p>
          <a:p>
            <a:pPr eaLnBrk="1" hangingPunct="1">
              <a:defRPr/>
            </a:pPr>
            <a:r>
              <a:rPr lang="en-US" altLang="en-US" dirty="0" smtClean="0">
                <a:solidFill>
                  <a:srgbClr val="000000"/>
                </a:solidFill>
                <a:latin typeface="Times New Roman" pitchFamily="18" charset="0"/>
              </a:rPr>
              <a:t>Hierarchical form of management (Fig. 6.1). </a:t>
            </a:r>
          </a:p>
          <a:p>
            <a:pPr lvl="1" eaLnBrk="1" hangingPunct="1">
              <a:defRPr/>
            </a:pPr>
            <a:r>
              <a:rPr lang="en-US" altLang="en-US" dirty="0" smtClean="0">
                <a:solidFill>
                  <a:srgbClr val="000000"/>
                </a:solidFill>
                <a:latin typeface="Times New Roman" pitchFamily="18" charset="0"/>
              </a:rPr>
              <a:t>A boss (the caller) asks a worker (the called method) to perform a task and report back (return) the results after completing the task. </a:t>
            </a:r>
          </a:p>
          <a:p>
            <a:pPr lvl="1" eaLnBrk="1" hangingPunct="1">
              <a:defRPr/>
            </a:pPr>
            <a:r>
              <a:rPr lang="en-US" altLang="en-US" dirty="0" smtClean="0">
                <a:solidFill>
                  <a:srgbClr val="000000"/>
                </a:solidFill>
                <a:latin typeface="Times New Roman" pitchFamily="18" charset="0"/>
              </a:rPr>
              <a:t>The boss method does not know how the worker method performs its designated tasks. </a:t>
            </a:r>
          </a:p>
          <a:p>
            <a:pPr lvl="1" eaLnBrk="1" hangingPunct="1">
              <a:defRPr/>
            </a:pPr>
            <a:r>
              <a:rPr lang="en-US" altLang="en-US" dirty="0" smtClean="0">
                <a:solidFill>
                  <a:srgbClr val="000000"/>
                </a:solidFill>
                <a:latin typeface="Times New Roman" pitchFamily="18" charset="0"/>
              </a:rPr>
              <a:t>The worker may also call other worker methods, unbeknown to the boss. </a:t>
            </a:r>
          </a:p>
          <a:p>
            <a:pPr eaLnBrk="1" hangingPunct="1">
              <a:defRPr/>
            </a:pPr>
            <a:r>
              <a:rPr lang="en-US" altLang="en-US" dirty="0" smtClean="0">
                <a:solidFill>
                  <a:srgbClr val="000000"/>
                </a:solidFill>
                <a:latin typeface="Times New Roman" pitchFamily="18" charset="0"/>
              </a:rPr>
              <a:t>“Hiding” of implementation details promotes good software engineering.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jhtp_06_Methods_Page_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descr="jhtp_06_Methods_Page_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6.3  </a:t>
            </a:r>
            <a:r>
              <a:rPr lang="en-US" smtClean="0">
                <a:solidFill>
                  <a:srgbClr val="3380E6"/>
                </a:solidFill>
                <a:latin typeface="Lucida Console"/>
              </a:rPr>
              <a:t>static</a:t>
            </a:r>
            <a:r>
              <a:rPr lang="en-US" smtClean="0">
                <a:solidFill>
                  <a:srgbClr val="3380E6"/>
                </a:solidFill>
                <a:latin typeface="Arial"/>
              </a:rPr>
              <a:t> Methods, </a:t>
            </a:r>
            <a:r>
              <a:rPr lang="en-US" smtClean="0">
                <a:solidFill>
                  <a:srgbClr val="3380E6"/>
                </a:solidFill>
                <a:latin typeface="Lucida Console"/>
              </a:rPr>
              <a:t>static</a:t>
            </a:r>
            <a:r>
              <a:rPr lang="en-US" smtClean="0">
                <a:solidFill>
                  <a:srgbClr val="3380E6"/>
                </a:solidFill>
                <a:latin typeface="Arial"/>
              </a:rPr>
              <a:t> Fields and Class </a:t>
            </a:r>
            <a:r>
              <a:rPr lang="en-US" smtClean="0">
                <a:solidFill>
                  <a:srgbClr val="3380E6"/>
                </a:solidFill>
                <a:latin typeface="Lucida Console"/>
              </a:rPr>
              <a:t>Math</a:t>
            </a:r>
            <a:r>
              <a:rPr lang="en-US" smtClean="0">
                <a:solidFill>
                  <a:srgbClr val="3380E6"/>
                </a:solidFill>
                <a:latin typeface="Arial"/>
              </a:rPr>
              <a:t> </a:t>
            </a:r>
          </a:p>
        </p:txBody>
      </p:sp>
      <p:sp>
        <p:nvSpPr>
          <p:cNvPr id="23555"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anose="02020603050405020304" pitchFamily="18" charset="0"/>
              </a:rPr>
              <a:t>Sometimes a method performs a task that does not depend on an object. </a:t>
            </a:r>
          </a:p>
          <a:p>
            <a:pPr lvl="1" eaLnBrk="1" hangingPunct="1">
              <a:lnSpc>
                <a:spcPct val="90000"/>
              </a:lnSpc>
            </a:pPr>
            <a:r>
              <a:rPr lang="en-US" altLang="en-US" sz="2000" smtClean="0">
                <a:solidFill>
                  <a:srgbClr val="000000"/>
                </a:solidFill>
                <a:latin typeface="Times New Roman" panose="02020603050405020304" pitchFamily="18" charset="0"/>
              </a:rPr>
              <a:t>Applies to the class in which it’s declared as a whole </a:t>
            </a:r>
          </a:p>
          <a:p>
            <a:pPr lvl="1" eaLnBrk="1" hangingPunct="1">
              <a:lnSpc>
                <a:spcPct val="90000"/>
              </a:lnSpc>
            </a:pPr>
            <a:r>
              <a:rPr lang="en-US" altLang="en-US" sz="2000" smtClean="0">
                <a:solidFill>
                  <a:srgbClr val="000000"/>
                </a:solidFill>
                <a:latin typeface="Times New Roman" panose="02020603050405020304" pitchFamily="18" charset="0"/>
              </a:rPr>
              <a:t>Known as a </a:t>
            </a:r>
            <a:r>
              <a:rPr lang="en-US" altLang="en-US" sz="2000" smtClean="0">
                <a:solidFill>
                  <a:srgbClr val="000000"/>
                </a:solidFill>
                <a:latin typeface="Lucida Console" panose="020B0609040504020204" pitchFamily="49" charset="0"/>
              </a:rPr>
              <a:t>static</a:t>
            </a:r>
            <a:r>
              <a:rPr lang="en-US" altLang="en-US" sz="2000" smtClean="0">
                <a:solidFill>
                  <a:srgbClr val="000000"/>
                </a:solidFill>
                <a:latin typeface="Times New Roman" panose="02020603050405020304" pitchFamily="18" charset="0"/>
              </a:rPr>
              <a:t> method or a </a:t>
            </a:r>
            <a:r>
              <a:rPr lang="en-US" altLang="en-US" sz="2000" smtClean="0">
                <a:solidFill>
                  <a:srgbClr val="0000FF"/>
                </a:solidFill>
                <a:latin typeface="Times New Roman" panose="02020603050405020304" pitchFamily="18" charset="0"/>
              </a:rPr>
              <a:t>class method</a:t>
            </a:r>
          </a:p>
          <a:p>
            <a:pPr eaLnBrk="1" hangingPunct="1">
              <a:lnSpc>
                <a:spcPct val="90000"/>
              </a:lnSpc>
            </a:pPr>
            <a:r>
              <a:rPr lang="en-US" altLang="en-US" sz="2300" smtClean="0">
                <a:solidFill>
                  <a:srgbClr val="000000"/>
                </a:solidFill>
                <a:latin typeface="Times New Roman" panose="02020603050405020304" pitchFamily="18" charset="0"/>
              </a:rPr>
              <a:t>It’s common for classes to contain convenient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methods to perform common tasks. </a:t>
            </a:r>
          </a:p>
          <a:p>
            <a:pPr eaLnBrk="1" hangingPunct="1">
              <a:lnSpc>
                <a:spcPct val="90000"/>
              </a:lnSpc>
            </a:pPr>
            <a:r>
              <a:rPr lang="en-US" altLang="en-US" sz="2300" smtClean="0">
                <a:solidFill>
                  <a:srgbClr val="000000"/>
                </a:solidFill>
                <a:latin typeface="Times New Roman" panose="02020603050405020304" pitchFamily="18" charset="0"/>
              </a:rPr>
              <a:t>To declare a method as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place the keyword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before the return type in the method’s declaration. </a:t>
            </a:r>
          </a:p>
          <a:p>
            <a:pPr eaLnBrk="1" hangingPunct="1">
              <a:lnSpc>
                <a:spcPct val="90000"/>
              </a:lnSpc>
            </a:pPr>
            <a:r>
              <a:rPr lang="en-US" altLang="en-US" sz="2300" smtClean="0">
                <a:solidFill>
                  <a:srgbClr val="000000"/>
                </a:solidFill>
                <a:latin typeface="Times New Roman" panose="02020603050405020304" pitchFamily="18" charset="0"/>
              </a:rPr>
              <a:t>Calling a </a:t>
            </a:r>
            <a:r>
              <a:rPr lang="en-US" altLang="en-US" sz="2300" smtClean="0">
                <a:solidFill>
                  <a:srgbClr val="000000"/>
                </a:solidFill>
                <a:latin typeface="Lucida Console" panose="020B0609040504020204" pitchFamily="49" charset="0"/>
              </a:rPr>
              <a:t>static</a:t>
            </a:r>
            <a:r>
              <a:rPr lang="en-US" altLang="en-US" sz="2300" smtClean="0">
                <a:solidFill>
                  <a:srgbClr val="000000"/>
                </a:solidFill>
                <a:latin typeface="Times New Roman" panose="02020603050405020304" pitchFamily="18" charset="0"/>
              </a:rPr>
              <a:t> method </a:t>
            </a:r>
          </a:p>
          <a:p>
            <a:pPr lvl="2" eaLnBrk="1" hangingPunct="1">
              <a:lnSpc>
                <a:spcPct val="90000"/>
              </a:lnSpc>
            </a:pPr>
            <a:r>
              <a:rPr lang="en-US" altLang="en-US" sz="1800" i="1" smtClean="0">
                <a:solidFill>
                  <a:srgbClr val="000000"/>
                </a:solidFill>
                <a:latin typeface="AGaramond" pitchFamily="50" charset="0"/>
              </a:rPr>
              <a:t>ClassName</a:t>
            </a:r>
            <a:r>
              <a:rPr lang="en-US" altLang="en-US" sz="1800" i="1" smtClean="0">
                <a:solidFill>
                  <a:srgbClr val="000000"/>
                </a:solidFill>
                <a:latin typeface="Lucida Console" panose="020B0609040504020204" pitchFamily="49" charset="0"/>
              </a:rPr>
              <a:t>.</a:t>
            </a:r>
            <a:r>
              <a:rPr lang="en-US" altLang="en-US" sz="1800" i="1" smtClean="0">
                <a:solidFill>
                  <a:srgbClr val="000000"/>
                </a:solidFill>
                <a:latin typeface="AGaramond" pitchFamily="50" charset="0"/>
              </a:rPr>
              <a:t>methodName</a:t>
            </a:r>
            <a:r>
              <a:rPr lang="en-US" altLang="en-US" sz="1800" i="1" smtClean="0">
                <a:solidFill>
                  <a:srgbClr val="000000"/>
                </a:solidFill>
                <a:latin typeface="Lucida Console" panose="020B0609040504020204" pitchFamily="49" charset="0"/>
              </a:rPr>
              <a:t>(</a:t>
            </a:r>
            <a:r>
              <a:rPr lang="en-US" altLang="en-US" sz="1800" i="1" smtClean="0">
                <a:solidFill>
                  <a:srgbClr val="000000"/>
                </a:solidFill>
                <a:latin typeface="AGaramond" pitchFamily="50" charset="0"/>
              </a:rPr>
              <a:t>arguments</a:t>
            </a:r>
            <a:r>
              <a:rPr lang="en-US" altLang="en-US" sz="1800" i="1" smtClean="0">
                <a:solidFill>
                  <a:srgbClr val="000000"/>
                </a:solidFill>
                <a:latin typeface="Lucida Console" panose="020B0609040504020204" pitchFamily="49"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Lucida Console"/>
              </a:rPr>
              <a:t>static</a:t>
            </a:r>
            <a:r>
              <a:rPr lang="en-US" dirty="0" smtClean="0">
                <a:solidFill>
                  <a:srgbClr val="3380E6"/>
                </a:solidFill>
                <a:latin typeface="Arial"/>
              </a:rPr>
              <a:t> Methods, </a:t>
            </a:r>
            <a:r>
              <a:rPr lang="en-US" dirty="0" smtClean="0">
                <a:solidFill>
                  <a:srgbClr val="3380E6"/>
                </a:solidFill>
                <a:latin typeface="Lucida Console"/>
              </a:rPr>
              <a:t>static</a:t>
            </a:r>
            <a:r>
              <a:rPr lang="en-US" dirty="0" smtClean="0">
                <a:solidFill>
                  <a:srgbClr val="3380E6"/>
                </a:solidFill>
                <a:latin typeface="Arial"/>
              </a:rPr>
              <a:t> Fields and Class </a:t>
            </a:r>
            <a:r>
              <a:rPr lang="en-US" dirty="0" smtClean="0">
                <a:solidFill>
                  <a:srgbClr val="3380E6"/>
                </a:solidFill>
                <a:latin typeface="Lucida Console"/>
              </a:rPr>
              <a:t>Math</a:t>
            </a:r>
            <a:r>
              <a:rPr lang="en-US" dirty="0" smtClean="0">
                <a:solidFill>
                  <a:srgbClr val="3380E6"/>
                </a:solidFill>
                <a:latin typeface="Arial"/>
              </a:rPr>
              <a:t> (Cont.)</a:t>
            </a:r>
          </a:p>
        </p:txBody>
      </p:sp>
      <p:sp>
        <p:nvSpPr>
          <p:cNvPr id="2253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altLang="en-US" sz="2600" b="1" i="1" dirty="0" smtClean="0">
                <a:solidFill>
                  <a:srgbClr val="000000"/>
                </a:solidFill>
                <a:latin typeface="Lucida Console" panose="020B0609040504020204" pitchFamily="49" charset="0"/>
              </a:rPr>
              <a:t>Math</a:t>
            </a:r>
            <a:r>
              <a:rPr lang="en-US" altLang="en-US" sz="2600" b="1" i="1" dirty="0" smtClean="0">
                <a:solidFill>
                  <a:srgbClr val="000000"/>
                </a:solidFill>
                <a:latin typeface="Times New Roman" pitchFamily="18" charset="0"/>
              </a:rPr>
              <a:t> Class Methods</a:t>
            </a:r>
          </a:p>
          <a:p>
            <a:pPr eaLnBrk="1" hangingPunct="1">
              <a:lnSpc>
                <a:spcPct val="90000"/>
              </a:lnSpc>
              <a:defRPr/>
            </a:pPr>
            <a:r>
              <a:rPr lang="en-US" altLang="en-US" sz="2600" dirty="0" smtClean="0">
                <a:solidFill>
                  <a:srgbClr val="000000"/>
                </a:solidFill>
                <a:latin typeface="Times New Roman" pitchFamily="18" charset="0"/>
              </a:rPr>
              <a:t>Class </a:t>
            </a:r>
            <a:r>
              <a:rPr lang="en-US" altLang="en-US" sz="2600" dirty="0" smtClean="0">
                <a:solidFill>
                  <a:srgbClr val="000000"/>
                </a:solidFill>
                <a:latin typeface="Lucida Console" pitchFamily="49" charset="0"/>
              </a:rPr>
              <a:t>Math</a:t>
            </a:r>
            <a:r>
              <a:rPr lang="en-US" altLang="en-US" sz="2600" dirty="0" smtClean="0">
                <a:solidFill>
                  <a:srgbClr val="000000"/>
                </a:solidFill>
                <a:latin typeface="Times New Roman" pitchFamily="18" charset="0"/>
              </a:rPr>
              <a:t> provides a collection of </a:t>
            </a:r>
            <a:r>
              <a:rPr lang="en-US" altLang="en-US" sz="2600" dirty="0" smtClean="0">
                <a:solidFill>
                  <a:srgbClr val="000000"/>
                </a:solidFill>
                <a:latin typeface="Lucida Console" pitchFamily="49" charset="0"/>
              </a:rPr>
              <a:t>static</a:t>
            </a:r>
            <a:r>
              <a:rPr lang="en-US" altLang="en-US" sz="2600" dirty="0" smtClean="0">
                <a:solidFill>
                  <a:srgbClr val="000000"/>
                </a:solidFill>
                <a:latin typeface="Times New Roman" pitchFamily="18" charset="0"/>
              </a:rPr>
              <a:t> methods that enable you to perform common mathematical calculations. </a:t>
            </a:r>
          </a:p>
          <a:p>
            <a:pPr eaLnBrk="1" hangingPunct="1">
              <a:lnSpc>
                <a:spcPct val="90000"/>
              </a:lnSpc>
              <a:defRPr/>
            </a:pPr>
            <a:r>
              <a:rPr lang="en-US" altLang="en-US" sz="2600" dirty="0" smtClean="0">
                <a:solidFill>
                  <a:srgbClr val="000000"/>
                </a:solidFill>
                <a:latin typeface="Times New Roman" pitchFamily="18" charset="0"/>
              </a:rPr>
              <a:t>Method arguments may be constants, variables or expressions.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 descr="jhtp_06_Methods_Page_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jhtp_06_Methods_Page_11"/>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descr="jhtp_06_Methods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Lucida Console"/>
              </a:rPr>
              <a:t>static</a:t>
            </a:r>
            <a:r>
              <a:rPr lang="en-US" dirty="0" smtClean="0">
                <a:solidFill>
                  <a:srgbClr val="3380E6"/>
                </a:solidFill>
                <a:latin typeface="Arial"/>
              </a:rPr>
              <a:t> Methods, </a:t>
            </a:r>
            <a:r>
              <a:rPr lang="en-US" dirty="0" smtClean="0">
                <a:solidFill>
                  <a:srgbClr val="3380E6"/>
                </a:solidFill>
                <a:latin typeface="Lucida Console"/>
              </a:rPr>
              <a:t>static</a:t>
            </a:r>
            <a:r>
              <a:rPr lang="en-US" dirty="0" smtClean="0">
                <a:solidFill>
                  <a:srgbClr val="3380E6"/>
                </a:solidFill>
                <a:latin typeface="Arial"/>
              </a:rPr>
              <a:t> Fields and Class </a:t>
            </a:r>
            <a:r>
              <a:rPr lang="en-US" dirty="0" smtClean="0">
                <a:solidFill>
                  <a:srgbClr val="3380E6"/>
                </a:solidFill>
                <a:latin typeface="Lucida Console"/>
              </a:rPr>
              <a:t>Math</a:t>
            </a:r>
            <a:r>
              <a:rPr lang="en-US" dirty="0" smtClean="0">
                <a:solidFill>
                  <a:srgbClr val="3380E6"/>
                </a:solidFill>
                <a:latin typeface="Arial"/>
              </a:rPr>
              <a:t> (Cont.)</a:t>
            </a:r>
          </a:p>
        </p:txBody>
      </p:sp>
      <p:sp>
        <p:nvSpPr>
          <p:cNvPr id="28675" name="Text Placeholder 2"/>
          <p:cNvSpPr>
            <a:spLocks noGrp="1"/>
          </p:cNvSpPr>
          <p:nvPr>
            <p:ph type="body" idx="1"/>
          </p:nvPr>
        </p:nvSpPr>
        <p:spPr>
          <a:xfrm>
            <a:off x="457200" y="1371600"/>
            <a:ext cx="8229600" cy="4525963"/>
          </a:xfrm>
        </p:spPr>
        <p:txBody>
          <a:bodyPr/>
          <a:lstStyle/>
          <a:p>
            <a:pPr eaLnBrk="1" hangingPunct="1"/>
            <a:r>
              <a:rPr lang="en-US" altLang="en-US" sz="2400" smtClean="0">
                <a:solidFill>
                  <a:srgbClr val="000000"/>
                </a:solidFill>
                <a:latin typeface="Times New Roman" panose="02020603050405020304" pitchFamily="18" charset="0"/>
              </a:rPr>
              <a:t>Recall that each object of a class maintains its </a:t>
            </a:r>
            <a:r>
              <a:rPr lang="en-US" altLang="en-US" sz="2400" i="1" smtClean="0">
                <a:solidFill>
                  <a:srgbClr val="000000"/>
                </a:solidFill>
                <a:latin typeface="Times New Roman" panose="02020603050405020304" pitchFamily="18" charset="0"/>
              </a:rPr>
              <a:t>own</a:t>
            </a:r>
            <a:r>
              <a:rPr lang="en-US" altLang="en-US" sz="2400" smtClean="0">
                <a:solidFill>
                  <a:srgbClr val="000000"/>
                </a:solidFill>
                <a:latin typeface="Times New Roman" panose="02020603050405020304" pitchFamily="18" charset="0"/>
              </a:rPr>
              <a:t> copy of every instance variable of the class. </a:t>
            </a:r>
          </a:p>
          <a:p>
            <a:pPr eaLnBrk="1" hangingPunct="1"/>
            <a:r>
              <a:rPr lang="en-US" altLang="en-US" sz="2400" smtClean="0">
                <a:solidFill>
                  <a:srgbClr val="000000"/>
                </a:solidFill>
                <a:latin typeface="Times New Roman" panose="02020603050405020304" pitchFamily="18" charset="0"/>
              </a:rPr>
              <a:t>There are variables for which each object of a class does </a:t>
            </a:r>
            <a:r>
              <a:rPr lang="en-US" altLang="en-US" sz="2400" i="1" smtClean="0">
                <a:solidFill>
                  <a:srgbClr val="000000"/>
                </a:solidFill>
                <a:latin typeface="Times New Roman" panose="02020603050405020304" pitchFamily="18" charset="0"/>
              </a:rPr>
              <a:t>not</a:t>
            </a:r>
            <a:r>
              <a:rPr lang="en-US" altLang="en-US" sz="2400" smtClean="0">
                <a:solidFill>
                  <a:srgbClr val="000000"/>
                </a:solidFill>
                <a:latin typeface="Times New Roman" panose="02020603050405020304" pitchFamily="18" charset="0"/>
              </a:rPr>
              <a:t> need its own separate copy (as you’ll see momentarily). </a:t>
            </a:r>
          </a:p>
          <a:p>
            <a:pPr eaLnBrk="1" hangingPunct="1"/>
            <a:r>
              <a:rPr lang="en-US" altLang="en-US" sz="2400" smtClean="0">
                <a:solidFill>
                  <a:srgbClr val="000000"/>
                </a:solidFill>
                <a:latin typeface="Times New Roman" panose="02020603050405020304" pitchFamily="18" charset="0"/>
              </a:rPr>
              <a:t>Such variables are declared static and are also known as </a:t>
            </a:r>
            <a:r>
              <a:rPr lang="en-US" altLang="en-US" sz="2400" smtClean="0">
                <a:solidFill>
                  <a:srgbClr val="0000FF"/>
                </a:solidFill>
                <a:latin typeface="Times New Roman" panose="02020603050405020304" pitchFamily="18" charset="0"/>
              </a:rPr>
              <a:t>class variables</a:t>
            </a:r>
            <a:r>
              <a:rPr lang="en-US" altLang="en-US" sz="2400" smtClean="0">
                <a:solidFill>
                  <a:srgbClr val="000000"/>
                </a:solidFill>
                <a:latin typeface="Times New Roman" panose="02020603050405020304" pitchFamily="18" charset="0"/>
              </a:rPr>
              <a:t>. </a:t>
            </a:r>
          </a:p>
          <a:p>
            <a:pPr eaLnBrk="1" hangingPunct="1"/>
            <a:r>
              <a:rPr lang="en-US" altLang="en-US" sz="2400" smtClean="0">
                <a:solidFill>
                  <a:srgbClr val="000000"/>
                </a:solidFill>
                <a:latin typeface="Times New Roman" panose="02020603050405020304" pitchFamily="18" charset="0"/>
              </a:rPr>
              <a:t>When objects of a class containing </a:t>
            </a:r>
            <a:r>
              <a:rPr lang="en-US" altLang="en-US" sz="20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variables are created, all the objects of that class share one copy of those variables. </a:t>
            </a:r>
          </a:p>
          <a:p>
            <a:pPr eaLnBrk="1" hangingPunct="1"/>
            <a:r>
              <a:rPr lang="en-US" altLang="en-US" sz="2400" smtClean="0">
                <a:solidFill>
                  <a:srgbClr val="000000"/>
                </a:solidFill>
                <a:latin typeface="Times New Roman" panose="02020603050405020304" pitchFamily="18" charset="0"/>
              </a:rPr>
              <a:t>Together a class’s </a:t>
            </a:r>
            <a:r>
              <a:rPr lang="en-US" altLang="en-US" sz="2000" smtClean="0">
                <a:solidFill>
                  <a:srgbClr val="000000"/>
                </a:solidFill>
                <a:latin typeface="Lucida Console" panose="020B0609040504020204" pitchFamily="49" charset="0"/>
              </a:rPr>
              <a:t>static</a:t>
            </a:r>
            <a:r>
              <a:rPr lang="en-US" altLang="en-US" sz="2000" smtClean="0">
                <a:solidFill>
                  <a:srgbClr val="000000"/>
                </a:solidFill>
                <a:latin typeface="Times New Roman" panose="02020603050405020304" pitchFamily="18" charset="0"/>
              </a:rPr>
              <a:t> </a:t>
            </a:r>
            <a:r>
              <a:rPr lang="en-US" altLang="en-US" sz="2400" smtClean="0">
                <a:solidFill>
                  <a:srgbClr val="000000"/>
                </a:solidFill>
                <a:latin typeface="Times New Roman" panose="02020603050405020304" pitchFamily="18" charset="0"/>
              </a:rPr>
              <a:t>variables and instance variables are known as its </a:t>
            </a:r>
            <a:r>
              <a:rPr lang="en-US" altLang="en-US" sz="2400" smtClean="0">
                <a:solidFill>
                  <a:srgbClr val="0000FF"/>
                </a:solidFill>
                <a:latin typeface="Times New Roman" panose="02020603050405020304" pitchFamily="18" charset="0"/>
              </a:rPr>
              <a:t>fields</a:t>
            </a:r>
            <a:r>
              <a:rPr lang="en-US" altLang="en-US" sz="2400" smtClean="0">
                <a:solidFill>
                  <a:srgbClr val="000000"/>
                </a:solidFill>
                <a:latin typeface="Times New Roman" panose="02020603050405020304" pitchFamily="18" charset="0"/>
              </a:rPr>
              <a:t>. </a:t>
            </a:r>
          </a:p>
          <a:p>
            <a:pPr eaLnBrk="1" hangingPunct="1"/>
            <a:r>
              <a:rPr lang="en-US" altLang="en-US" sz="2400" smtClean="0">
                <a:solidFill>
                  <a:srgbClr val="000000"/>
                </a:solidFill>
                <a:latin typeface="Times New Roman" panose="02020603050405020304" pitchFamily="18" charset="0"/>
              </a:rPr>
              <a:t>You’ll learn more about </a:t>
            </a:r>
            <a:r>
              <a:rPr lang="en-US" altLang="en-US" sz="2000" smtClean="0">
                <a:solidFill>
                  <a:srgbClr val="000000"/>
                </a:solidFill>
                <a:latin typeface="Lucida Console" panose="020B0609040504020204" pitchFamily="49" charset="0"/>
              </a:rPr>
              <a:t>static</a:t>
            </a:r>
            <a:r>
              <a:rPr lang="en-US" altLang="en-US" sz="2400" smtClean="0">
                <a:solidFill>
                  <a:srgbClr val="000000"/>
                </a:solidFill>
                <a:latin typeface="Times New Roman" panose="02020603050405020304" pitchFamily="18" charset="0"/>
              </a:rPr>
              <a:t> fields in Section 8.11.</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descr="jhtp_06_Methods_Page_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Lucida Console"/>
              </a:rPr>
              <a:t>static</a:t>
            </a:r>
            <a:r>
              <a:rPr lang="en-US" dirty="0" smtClean="0">
                <a:solidFill>
                  <a:srgbClr val="3380E6"/>
                </a:solidFill>
                <a:latin typeface="Arial"/>
              </a:rPr>
              <a:t> Methods, </a:t>
            </a:r>
            <a:r>
              <a:rPr lang="en-US" dirty="0" smtClean="0">
                <a:solidFill>
                  <a:srgbClr val="3380E6"/>
                </a:solidFill>
                <a:latin typeface="Lucida Console"/>
              </a:rPr>
              <a:t>static</a:t>
            </a:r>
            <a:r>
              <a:rPr lang="en-US" dirty="0" smtClean="0">
                <a:solidFill>
                  <a:srgbClr val="3380E6"/>
                </a:solidFill>
                <a:latin typeface="Arial"/>
              </a:rPr>
              <a:t> Fields and Class </a:t>
            </a:r>
            <a:r>
              <a:rPr lang="en-US" dirty="0" smtClean="0">
                <a:solidFill>
                  <a:srgbClr val="3380E6"/>
                </a:solidFill>
                <a:latin typeface="Lucida Console"/>
              </a:rPr>
              <a:t>Math</a:t>
            </a:r>
            <a:r>
              <a:rPr lang="en-US" dirty="0" smtClean="0">
                <a:solidFill>
                  <a:srgbClr val="3380E6"/>
                </a:solidFill>
                <a:latin typeface="Arial"/>
              </a:rPr>
              <a:t> (Cont.)</a:t>
            </a:r>
          </a:p>
        </p:txBody>
      </p:sp>
      <p:sp>
        <p:nvSpPr>
          <p:cNvPr id="2662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Lucida Console" pitchFamily="49" charset="0"/>
              </a:rPr>
              <a:t>Math </a:t>
            </a:r>
            <a:r>
              <a:rPr lang="en-US" altLang="en-US" sz="2400" b="1" i="1" dirty="0" smtClean="0">
                <a:solidFill>
                  <a:srgbClr val="000000"/>
                </a:solidFill>
                <a:latin typeface="Times New Roman" panose="02020603050405020304" pitchFamily="18" charset="0"/>
                <a:cs typeface="Times New Roman" panose="02020603050405020304" pitchFamily="18" charset="0"/>
              </a:rPr>
              <a:t>Class</a:t>
            </a:r>
            <a:r>
              <a:rPr lang="en-US" altLang="en-US" sz="2400" b="1" i="1" dirty="0" smtClean="0">
                <a:solidFill>
                  <a:srgbClr val="000000"/>
                </a:solidFill>
                <a:latin typeface="Lucida Console" pitchFamily="49" charset="0"/>
              </a:rPr>
              <a:t> static </a:t>
            </a:r>
            <a:r>
              <a:rPr lang="en-US" altLang="en-US" sz="2400" b="1" i="1" dirty="0" smtClean="0">
                <a:solidFill>
                  <a:srgbClr val="000000"/>
                </a:solidFill>
                <a:latin typeface="Times New Roman" panose="02020603050405020304" pitchFamily="18" charset="0"/>
                <a:cs typeface="Times New Roman" panose="02020603050405020304" pitchFamily="18" charset="0"/>
              </a:rPr>
              <a:t>Constants</a:t>
            </a:r>
            <a:r>
              <a:rPr lang="en-US" altLang="en-US" sz="2400" b="1" i="1" dirty="0" smtClean="0">
                <a:solidFill>
                  <a:srgbClr val="000000"/>
                </a:solidFill>
                <a:latin typeface="Lucida Console" pitchFamily="49" charset="0"/>
              </a:rPr>
              <a:t> PI </a:t>
            </a:r>
            <a:r>
              <a:rPr lang="en-US" altLang="en-US" sz="2400" b="1" i="1" dirty="0" smtClean="0">
                <a:solidFill>
                  <a:srgbClr val="000000"/>
                </a:solidFill>
                <a:latin typeface="Times New Roman" panose="02020603050405020304" pitchFamily="18" charset="0"/>
                <a:cs typeface="Times New Roman" panose="02020603050405020304" pitchFamily="18" charset="0"/>
              </a:rPr>
              <a:t>and</a:t>
            </a:r>
            <a:r>
              <a:rPr lang="en-US" altLang="en-US" sz="2400" b="1" i="1" dirty="0" smtClean="0">
                <a:solidFill>
                  <a:srgbClr val="000000"/>
                </a:solidFill>
                <a:latin typeface="Lucida Console" pitchFamily="49" charset="0"/>
              </a:rPr>
              <a:t> E</a:t>
            </a:r>
          </a:p>
          <a:p>
            <a:pPr eaLnBrk="1" hangingPunct="1">
              <a:defRPr/>
            </a:pPr>
            <a:r>
              <a:rPr lang="en-US" altLang="en-US" sz="2400" dirty="0" smtClean="0">
                <a:solidFill>
                  <a:srgbClr val="000000"/>
                </a:solidFill>
                <a:latin typeface="Lucida Console" pitchFamily="49" charset="0"/>
              </a:rPr>
              <a:t>Math</a:t>
            </a:r>
            <a:r>
              <a:rPr lang="en-US" altLang="en-US" sz="2400" dirty="0" smtClean="0">
                <a:solidFill>
                  <a:srgbClr val="000000"/>
                </a:solidFill>
                <a:latin typeface="Times New Roman" pitchFamily="18" charset="0"/>
              </a:rPr>
              <a:t> fields for commonly used mathematical constants</a:t>
            </a:r>
          </a:p>
          <a:p>
            <a:pPr lvl="1" eaLnBrk="1" hangingPunct="1">
              <a:defRPr/>
            </a:pPr>
            <a:r>
              <a:rPr lang="en-US" altLang="en-US" dirty="0" err="1" smtClean="0">
                <a:solidFill>
                  <a:srgbClr val="0000FF"/>
                </a:solidFill>
                <a:latin typeface="LucidaSansTypewriter" pitchFamily="49" charset="0"/>
              </a:rPr>
              <a:t>Math.PI</a:t>
            </a:r>
            <a:r>
              <a:rPr lang="en-US" altLang="en-US" dirty="0" smtClean="0">
                <a:solidFill>
                  <a:srgbClr val="000000"/>
                </a:solidFill>
                <a:latin typeface="Times New Roman" pitchFamily="18" charset="0"/>
              </a:rPr>
              <a:t> (3.141592653589793)</a:t>
            </a:r>
          </a:p>
          <a:p>
            <a:pPr lvl="1" eaLnBrk="1" hangingPunct="1">
              <a:defRPr/>
            </a:pPr>
            <a:r>
              <a:rPr lang="en-US" altLang="en-US" dirty="0" err="1" smtClean="0">
                <a:solidFill>
                  <a:srgbClr val="0000FF"/>
                </a:solidFill>
                <a:latin typeface="LucidaSansTypewriter" pitchFamily="49" charset="0"/>
              </a:rPr>
              <a:t>Math.E</a:t>
            </a:r>
            <a:r>
              <a:rPr lang="en-US" altLang="en-US" dirty="0" smtClean="0">
                <a:solidFill>
                  <a:srgbClr val="000000"/>
                </a:solidFill>
                <a:latin typeface="Times New Roman" pitchFamily="18" charset="0"/>
              </a:rPr>
              <a:t> (2.718281828459045)</a:t>
            </a:r>
          </a:p>
          <a:p>
            <a:pPr eaLnBrk="1" hangingPunct="1">
              <a:defRPr/>
            </a:pPr>
            <a:r>
              <a:rPr lang="en-US" altLang="en-US" sz="2400" dirty="0" smtClean="0">
                <a:solidFill>
                  <a:srgbClr val="000000"/>
                </a:solidFill>
                <a:latin typeface="Times New Roman" pitchFamily="18" charset="0"/>
              </a:rPr>
              <a:t>Declared in class </a:t>
            </a:r>
            <a:r>
              <a:rPr lang="en-US" altLang="en-US" sz="2400" dirty="0" smtClean="0">
                <a:solidFill>
                  <a:srgbClr val="000000"/>
                </a:solidFill>
                <a:latin typeface="Lucida Console" pitchFamily="49" charset="0"/>
              </a:rPr>
              <a:t>Math</a:t>
            </a:r>
            <a:r>
              <a:rPr lang="en-US" altLang="en-US" sz="2400" dirty="0" smtClean="0">
                <a:solidFill>
                  <a:srgbClr val="000000"/>
                </a:solidFill>
                <a:latin typeface="Times New Roman" pitchFamily="18" charset="0"/>
              </a:rPr>
              <a:t> with the modifiers </a:t>
            </a:r>
            <a:r>
              <a:rPr lang="en-US" altLang="en-US" sz="2400" dirty="0" smtClean="0">
                <a:solidFill>
                  <a:srgbClr val="000000"/>
                </a:solidFill>
                <a:latin typeface="Lucida Console" pitchFamily="49" charset="0"/>
              </a:rPr>
              <a:t>public</a:t>
            </a:r>
            <a:r>
              <a:rPr lang="en-US" altLang="en-US" sz="2400" dirty="0" smtClean="0">
                <a:solidFill>
                  <a:srgbClr val="000000"/>
                </a:solidFill>
                <a:latin typeface="Times New Roman" pitchFamily="18" charset="0"/>
              </a:rPr>
              <a:t>, </a:t>
            </a:r>
            <a:r>
              <a:rPr lang="en-US" altLang="en-US" sz="2400" dirty="0" smtClean="0">
                <a:solidFill>
                  <a:srgbClr val="000000"/>
                </a:solidFill>
                <a:latin typeface="Lucida Console" pitchFamily="49" charset="0"/>
              </a:rPr>
              <a:t>final</a:t>
            </a:r>
            <a:r>
              <a:rPr lang="en-US" altLang="en-US" sz="2400" dirty="0" smtClean="0">
                <a:solidFill>
                  <a:srgbClr val="000000"/>
                </a:solidFill>
                <a:latin typeface="Times New Roman" pitchFamily="18" charset="0"/>
              </a:rPr>
              <a:t> and </a:t>
            </a:r>
            <a:r>
              <a:rPr lang="en-US" altLang="en-US" sz="2400" dirty="0" smtClean="0">
                <a:solidFill>
                  <a:srgbClr val="000000"/>
                </a:solidFill>
                <a:latin typeface="Lucida Console" pitchFamily="49" charset="0"/>
              </a:rPr>
              <a:t>static</a:t>
            </a:r>
            <a:endParaRPr lang="en-US" altLang="en-US" sz="2400" dirty="0" smtClean="0">
              <a:solidFill>
                <a:srgbClr val="000000"/>
              </a:solidFill>
              <a:latin typeface="Times New Roman" pitchFamily="18" charset="0"/>
            </a:endParaRPr>
          </a:p>
          <a:p>
            <a:pPr lvl="1" eaLnBrk="1" hangingPunct="1">
              <a:defRPr/>
            </a:pPr>
            <a:r>
              <a:rPr lang="en-US" altLang="en-US" dirty="0" smtClean="0">
                <a:solidFill>
                  <a:srgbClr val="000000"/>
                </a:solidFill>
                <a:latin typeface="Lucida Console" pitchFamily="49" charset="0"/>
              </a:rPr>
              <a:t>public</a:t>
            </a:r>
            <a:r>
              <a:rPr lang="en-US" altLang="en-US" dirty="0" smtClean="0">
                <a:solidFill>
                  <a:srgbClr val="000000"/>
                </a:solidFill>
                <a:latin typeface="Times New Roman" pitchFamily="18" charset="0"/>
              </a:rPr>
              <a:t> allows you to use these fields in your own classes. </a:t>
            </a:r>
          </a:p>
          <a:p>
            <a:pPr lvl="1" eaLnBrk="1" hangingPunct="1">
              <a:defRPr/>
            </a:pPr>
            <a:r>
              <a:rPr lang="en-US" altLang="en-US" dirty="0" smtClean="0">
                <a:solidFill>
                  <a:srgbClr val="000000"/>
                </a:solidFill>
                <a:latin typeface="Times New Roman" pitchFamily="18" charset="0"/>
              </a:rPr>
              <a:t>A field declared with keyword </a:t>
            </a:r>
            <a:r>
              <a:rPr lang="en-US" altLang="en-US" dirty="0" smtClean="0">
                <a:solidFill>
                  <a:srgbClr val="0000FF"/>
                </a:solidFill>
                <a:latin typeface="LucidaSansTypewriter" pitchFamily="49" charset="0"/>
              </a:rPr>
              <a:t>final</a:t>
            </a:r>
            <a:r>
              <a:rPr lang="en-US" altLang="en-US" dirty="0" smtClean="0">
                <a:solidFill>
                  <a:srgbClr val="000000"/>
                </a:solidFill>
                <a:latin typeface="Times New Roman" pitchFamily="18" charset="0"/>
              </a:rPr>
              <a:t> is </a:t>
            </a:r>
            <a:r>
              <a:rPr lang="en-US" altLang="en-US" i="1" dirty="0" smtClean="0">
                <a:solidFill>
                  <a:srgbClr val="000000"/>
                </a:solidFill>
                <a:latin typeface="Times New Roman" pitchFamily="18" charset="0"/>
              </a:rPr>
              <a:t>constant</a:t>
            </a:r>
            <a:r>
              <a:rPr lang="en-US" altLang="en-US" dirty="0" smtClean="0">
                <a:solidFill>
                  <a:srgbClr val="000000"/>
                </a:solidFill>
                <a:latin typeface="Times New Roman" pitchFamily="18" charset="0"/>
              </a:rPr>
              <a:t>—its value cannot change after the field is initialized.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6.3  </a:t>
            </a:r>
            <a:r>
              <a:rPr lang="en-US" dirty="0" smtClean="0">
                <a:solidFill>
                  <a:srgbClr val="3380E6"/>
                </a:solidFill>
                <a:latin typeface="Lucida Console"/>
              </a:rPr>
              <a:t>static</a:t>
            </a:r>
            <a:r>
              <a:rPr lang="en-US" dirty="0" smtClean="0">
                <a:solidFill>
                  <a:srgbClr val="3380E6"/>
                </a:solidFill>
                <a:latin typeface="Arial"/>
              </a:rPr>
              <a:t> Methods, </a:t>
            </a:r>
            <a:r>
              <a:rPr lang="en-US" dirty="0" smtClean="0">
                <a:solidFill>
                  <a:srgbClr val="3380E6"/>
                </a:solidFill>
                <a:latin typeface="Lucida Console"/>
              </a:rPr>
              <a:t>static</a:t>
            </a:r>
            <a:r>
              <a:rPr lang="en-US" dirty="0" smtClean="0">
                <a:solidFill>
                  <a:srgbClr val="3380E6"/>
                </a:solidFill>
                <a:latin typeface="Arial"/>
              </a:rPr>
              <a:t> Fields and Class </a:t>
            </a:r>
            <a:r>
              <a:rPr lang="en-US" dirty="0" smtClean="0">
                <a:solidFill>
                  <a:srgbClr val="3380E6"/>
                </a:solidFill>
                <a:latin typeface="Lucida Console"/>
              </a:rPr>
              <a:t>Math</a:t>
            </a:r>
            <a:r>
              <a:rPr lang="en-US" dirty="0" smtClean="0">
                <a:solidFill>
                  <a:srgbClr val="3380E6"/>
                </a:solidFill>
                <a:latin typeface="Arial"/>
              </a:rPr>
              <a:t> (Cont.)</a:t>
            </a:r>
          </a:p>
        </p:txBody>
      </p:sp>
      <p:sp>
        <p:nvSpPr>
          <p:cNvPr id="286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Why is method </a:t>
            </a:r>
            <a:r>
              <a:rPr lang="en-US" altLang="en-US" b="1" i="1" dirty="0" smtClean="0">
                <a:solidFill>
                  <a:srgbClr val="000000"/>
                </a:solidFill>
                <a:latin typeface="Lucida Console" pitchFamily="49" charset="0"/>
              </a:rPr>
              <a:t>main</a:t>
            </a:r>
            <a:r>
              <a:rPr lang="en-US" altLang="en-US" b="1" i="1" dirty="0" smtClean="0">
                <a:solidFill>
                  <a:srgbClr val="000000"/>
                </a:solidFill>
                <a:latin typeface="Times New Roman" pitchFamily="18" charset="0"/>
              </a:rPr>
              <a:t> declared </a:t>
            </a:r>
            <a:r>
              <a:rPr lang="en-US" altLang="en-US" b="1" i="1" dirty="0" smtClean="0">
                <a:solidFill>
                  <a:srgbClr val="000000"/>
                </a:solidFill>
                <a:latin typeface="Lucida Console" pitchFamily="49" charset="0"/>
              </a:rPr>
              <a:t>static</a:t>
            </a:r>
            <a:r>
              <a:rPr lang="en-US" altLang="en-US" b="1" i="1" dirty="0" smtClean="0">
                <a:solidFill>
                  <a:srgbClr val="000000"/>
                </a:solidFill>
                <a:latin typeface="Times New Roman" pitchFamily="18" charset="0"/>
              </a:rPr>
              <a:t>?</a:t>
            </a:r>
          </a:p>
          <a:p>
            <a:pPr eaLnBrk="1" hangingPunct="1">
              <a:defRPr/>
            </a:pPr>
            <a:r>
              <a:rPr lang="en-US" altLang="en-US" dirty="0" smtClean="0">
                <a:solidFill>
                  <a:srgbClr val="000000"/>
                </a:solidFill>
                <a:latin typeface="Times New Roman" pitchFamily="18" charset="0"/>
              </a:rPr>
              <a:t>The JVM attempts to invoke the </a:t>
            </a:r>
            <a:r>
              <a:rPr lang="en-US" altLang="en-US" dirty="0" smtClean="0">
                <a:solidFill>
                  <a:srgbClr val="000000"/>
                </a:solidFill>
                <a:latin typeface="Lucida Console" pitchFamily="49" charset="0"/>
              </a:rPr>
              <a:t>main</a:t>
            </a:r>
            <a:r>
              <a:rPr lang="en-US" altLang="en-US" dirty="0" smtClean="0">
                <a:solidFill>
                  <a:srgbClr val="000000"/>
                </a:solidFill>
                <a:latin typeface="Times New Roman" pitchFamily="18" charset="0"/>
              </a:rPr>
              <a:t> method of the class you specify—at this point no objects of the class have been created. </a:t>
            </a:r>
          </a:p>
          <a:p>
            <a:pPr eaLnBrk="1" hangingPunct="1">
              <a:defRPr/>
            </a:pPr>
            <a:r>
              <a:rPr lang="en-US" altLang="en-US" dirty="0" smtClean="0">
                <a:solidFill>
                  <a:srgbClr val="000000"/>
                </a:solidFill>
                <a:latin typeface="Times New Roman" pitchFamily="18" charset="0"/>
              </a:rPr>
              <a:t>Declaring </a:t>
            </a:r>
            <a:r>
              <a:rPr lang="en-US" altLang="en-US" dirty="0" smtClean="0">
                <a:solidFill>
                  <a:srgbClr val="000000"/>
                </a:solidFill>
                <a:latin typeface="Lucida Console" pitchFamily="49" charset="0"/>
              </a:rPr>
              <a:t>main</a:t>
            </a:r>
            <a:r>
              <a:rPr lang="en-US" altLang="en-US" dirty="0" smtClean="0">
                <a:solidFill>
                  <a:srgbClr val="000000"/>
                </a:solidFill>
                <a:latin typeface="Times New Roman" pitchFamily="18" charset="0"/>
              </a:rPr>
              <a:t> as </a:t>
            </a:r>
            <a:r>
              <a:rPr lang="en-US" altLang="en-US" dirty="0" smtClean="0">
                <a:solidFill>
                  <a:srgbClr val="000000"/>
                </a:solidFill>
                <a:latin typeface="Lucida Console" pitchFamily="49" charset="0"/>
              </a:rPr>
              <a:t>static</a:t>
            </a:r>
            <a:r>
              <a:rPr lang="en-US" altLang="en-US" dirty="0" smtClean="0">
                <a:solidFill>
                  <a:srgbClr val="000000"/>
                </a:solidFill>
                <a:latin typeface="Times New Roman" pitchFamily="18" charset="0"/>
              </a:rPr>
              <a:t> allows the JVM to invoke </a:t>
            </a:r>
            <a:r>
              <a:rPr lang="en-US" altLang="en-US" dirty="0" smtClean="0">
                <a:solidFill>
                  <a:srgbClr val="000000"/>
                </a:solidFill>
                <a:latin typeface="Lucida Console" pitchFamily="49" charset="0"/>
              </a:rPr>
              <a:t>main</a:t>
            </a:r>
            <a:r>
              <a:rPr lang="en-US" altLang="en-US" dirty="0" smtClean="0">
                <a:solidFill>
                  <a:srgbClr val="000000"/>
                </a:solidFill>
                <a:latin typeface="Times New Roman" pitchFamily="18" charset="0"/>
              </a:rPr>
              <a:t> without creating an instance of the 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Declaring Methods with Multiple Parameters</a:t>
            </a:r>
          </a:p>
        </p:txBody>
      </p:sp>
      <p:sp>
        <p:nvSpPr>
          <p:cNvPr id="3174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Multiple parameters are specified as a comma-separated list. </a:t>
            </a:r>
          </a:p>
          <a:p>
            <a:pPr eaLnBrk="1" hangingPunct="1"/>
            <a:r>
              <a:rPr lang="en-US" altLang="en-US" smtClean="0">
                <a:solidFill>
                  <a:srgbClr val="000000"/>
                </a:solidFill>
                <a:latin typeface="Times New Roman" panose="02020603050405020304" pitchFamily="18" charset="0"/>
              </a:rPr>
              <a:t>There must be one argument in the method call for each parameter (sometimes called a </a:t>
            </a:r>
            <a:r>
              <a:rPr lang="en-US" altLang="en-US" smtClean="0">
                <a:solidFill>
                  <a:srgbClr val="0000FF"/>
                </a:solidFill>
                <a:latin typeface="Times New Roman" panose="02020603050405020304" pitchFamily="18" charset="0"/>
              </a:rPr>
              <a:t>formal parameter</a:t>
            </a:r>
            <a:r>
              <a:rPr lang="en-US" altLang="en-US" smtClean="0">
                <a:solidFill>
                  <a:srgbClr val="000000"/>
                </a:solidFill>
                <a:latin typeface="Times New Roman" panose="02020603050405020304" pitchFamily="18" charset="0"/>
              </a:rPr>
              <a:t>) in the method declaration. </a:t>
            </a:r>
          </a:p>
          <a:p>
            <a:pPr eaLnBrk="1" hangingPunct="1"/>
            <a:r>
              <a:rPr lang="en-US" altLang="en-US" smtClean="0">
                <a:solidFill>
                  <a:srgbClr val="000000"/>
                </a:solidFill>
                <a:latin typeface="Times New Roman" panose="02020603050405020304" pitchFamily="18" charset="0"/>
              </a:rPr>
              <a:t>Each argument must be consistent with the type of the corresponding parameter.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jhtp_06_Methods_Page_1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descr="jhtp_06_Methods_Page_1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descr="jhtp_06_Methods_Page_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descr="jhtp_06_Methods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descr="jhtp_06_Methods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 descr="jhtp_06_Methods_Page_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Declaring Methods with Multiple Parameters (Cont.)</a:t>
            </a:r>
          </a:p>
        </p:txBody>
      </p:sp>
      <p:sp>
        <p:nvSpPr>
          <p:cNvPr id="3686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sz="2400" b="1" i="1" dirty="0" smtClean="0">
                <a:solidFill>
                  <a:srgbClr val="000000"/>
                </a:solidFill>
                <a:latin typeface="Times New Roman" pitchFamily="18" charset="0"/>
              </a:rPr>
              <a:t>Implementing method </a:t>
            </a:r>
            <a:r>
              <a:rPr lang="en-US" altLang="en-US" sz="2400" b="1" i="1" dirty="0" smtClean="0">
                <a:solidFill>
                  <a:srgbClr val="000000"/>
                </a:solidFill>
                <a:latin typeface="Lucida Console" pitchFamily="49" charset="0"/>
              </a:rPr>
              <a:t>maximum</a:t>
            </a:r>
            <a:r>
              <a:rPr lang="en-US" altLang="en-US" sz="2400" b="1" i="1" dirty="0" smtClean="0">
                <a:solidFill>
                  <a:srgbClr val="000000"/>
                </a:solidFill>
                <a:latin typeface="Times New Roman" pitchFamily="18" charset="0"/>
              </a:rPr>
              <a:t> by reusing method </a:t>
            </a:r>
            <a:r>
              <a:rPr lang="en-US" altLang="en-US" sz="2400" b="1" i="1" dirty="0" err="1" smtClean="0">
                <a:solidFill>
                  <a:srgbClr val="000000"/>
                </a:solidFill>
                <a:latin typeface="Lucida Console" pitchFamily="49" charset="0"/>
              </a:rPr>
              <a:t>Math.max</a:t>
            </a:r>
            <a:r>
              <a:rPr lang="en-US" altLang="en-US" sz="2400" b="1" i="1" dirty="0" smtClean="0">
                <a:solidFill>
                  <a:srgbClr val="000000"/>
                </a:solidFill>
                <a:latin typeface="Times New Roman" pitchFamily="18" charset="0"/>
              </a:rPr>
              <a:t> </a:t>
            </a:r>
          </a:p>
          <a:p>
            <a:pPr eaLnBrk="1" hangingPunct="1">
              <a:defRPr/>
            </a:pPr>
            <a:r>
              <a:rPr lang="en-US" altLang="en-US" sz="2400" dirty="0" smtClean="0">
                <a:solidFill>
                  <a:srgbClr val="000000"/>
                </a:solidFill>
                <a:latin typeface="Times New Roman" pitchFamily="18" charset="0"/>
              </a:rPr>
              <a:t>Two calls to </a:t>
            </a:r>
            <a:r>
              <a:rPr lang="en-US" altLang="en-US" sz="2400" dirty="0" err="1" smtClean="0">
                <a:solidFill>
                  <a:srgbClr val="000000"/>
                </a:solidFill>
                <a:latin typeface="Lucida Console" pitchFamily="49" charset="0"/>
              </a:rPr>
              <a:t>Math.max</a:t>
            </a:r>
            <a:r>
              <a:rPr lang="en-US" altLang="en-US" sz="2400" dirty="0" smtClean="0">
                <a:solidFill>
                  <a:srgbClr val="000000"/>
                </a:solidFill>
                <a:latin typeface="Times New Roman" pitchFamily="18" charset="0"/>
              </a:rPr>
              <a:t>, as follows:</a:t>
            </a:r>
          </a:p>
          <a:p>
            <a:pPr lvl="1" eaLnBrk="1" hangingPunct="1">
              <a:defRPr/>
            </a:pPr>
            <a:r>
              <a:rPr lang="en-US" altLang="en-US" sz="2000" dirty="0" smtClean="0">
                <a:solidFill>
                  <a:srgbClr val="0000FF"/>
                </a:solidFill>
                <a:latin typeface="Lucida Console" pitchFamily="49" charset="0"/>
              </a:rPr>
              <a:t>return</a:t>
            </a:r>
            <a:r>
              <a:rPr lang="en-US" altLang="en-US" sz="2000" dirty="0" smtClean="0">
                <a:solidFill>
                  <a:srgbClr val="000000"/>
                </a:solidFill>
                <a:latin typeface="Lucida Console" pitchFamily="49" charset="0"/>
              </a:rPr>
              <a:t> </a:t>
            </a:r>
            <a:r>
              <a:rPr lang="en-US" altLang="en-US" sz="2000" dirty="0" err="1" smtClean="0">
                <a:solidFill>
                  <a:srgbClr val="000000"/>
                </a:solidFill>
                <a:latin typeface="Lucida Console" pitchFamily="49" charset="0"/>
              </a:rPr>
              <a:t>Math.max</a:t>
            </a:r>
            <a:r>
              <a:rPr lang="en-US" altLang="en-US" sz="2000" dirty="0" smtClean="0">
                <a:solidFill>
                  <a:srgbClr val="000000"/>
                </a:solidFill>
                <a:latin typeface="Lucida Console" pitchFamily="49" charset="0"/>
              </a:rPr>
              <a:t>(x, </a:t>
            </a:r>
            <a:r>
              <a:rPr lang="en-US" altLang="en-US" sz="2000" dirty="0" err="1" smtClean="0">
                <a:solidFill>
                  <a:srgbClr val="000000"/>
                </a:solidFill>
                <a:latin typeface="Lucida Console" pitchFamily="49" charset="0"/>
              </a:rPr>
              <a:t>Math.max</a:t>
            </a:r>
            <a:r>
              <a:rPr lang="en-US" altLang="en-US" sz="2000" dirty="0" smtClean="0">
                <a:solidFill>
                  <a:srgbClr val="000000"/>
                </a:solidFill>
                <a:latin typeface="Lucida Console" pitchFamily="49" charset="0"/>
              </a:rPr>
              <a:t>( y, z ));</a:t>
            </a:r>
          </a:p>
          <a:p>
            <a:pPr eaLnBrk="1" hangingPunct="1">
              <a:defRPr/>
            </a:pPr>
            <a:r>
              <a:rPr lang="en-US" altLang="en-US" sz="2400" dirty="0" smtClean="0">
                <a:solidFill>
                  <a:srgbClr val="000000"/>
                </a:solidFill>
                <a:latin typeface="Times New Roman" pitchFamily="18" charset="0"/>
              </a:rPr>
              <a:t>The first specifies arguments </a:t>
            </a:r>
            <a:r>
              <a:rPr lang="en-US" altLang="en-US" sz="2400" dirty="0" smtClean="0">
                <a:solidFill>
                  <a:srgbClr val="000000"/>
                </a:solidFill>
                <a:latin typeface="Lucida Console" pitchFamily="49" charset="0"/>
              </a:rPr>
              <a:t>x</a:t>
            </a:r>
            <a:r>
              <a:rPr lang="en-US" altLang="en-US" sz="2400" dirty="0" smtClean="0">
                <a:solidFill>
                  <a:srgbClr val="000000"/>
                </a:solidFill>
                <a:latin typeface="Times New Roman" pitchFamily="18" charset="0"/>
              </a:rPr>
              <a:t> and </a:t>
            </a:r>
            <a:r>
              <a:rPr lang="en-US" altLang="en-US" sz="2400" dirty="0" err="1" smtClean="0">
                <a:solidFill>
                  <a:srgbClr val="000000"/>
                </a:solidFill>
                <a:latin typeface="Lucida Console" pitchFamily="49" charset="0"/>
              </a:rPr>
              <a:t>Math.max</a:t>
            </a:r>
            <a:r>
              <a:rPr lang="en-US" altLang="en-US" sz="2400" dirty="0" smtClean="0">
                <a:solidFill>
                  <a:srgbClr val="000000"/>
                </a:solidFill>
                <a:latin typeface="Lucida Console" pitchFamily="49" charset="0"/>
              </a:rPr>
              <a:t>(y,</a:t>
            </a:r>
            <a:r>
              <a:rPr lang="en-US" altLang="en-US" sz="2400" dirty="0" smtClean="0">
                <a:solidFill>
                  <a:srgbClr val="000000"/>
                </a:solidFill>
                <a:latin typeface="Times New Roman" pitchFamily="18" charset="0"/>
              </a:rPr>
              <a:t> </a:t>
            </a:r>
            <a:r>
              <a:rPr lang="en-US" altLang="en-US" sz="2400" dirty="0" smtClean="0">
                <a:solidFill>
                  <a:srgbClr val="000000"/>
                </a:solidFill>
                <a:latin typeface="Lucida Console" pitchFamily="49" charset="0"/>
              </a:rPr>
              <a:t>z)</a:t>
            </a:r>
            <a:r>
              <a:rPr lang="en-US" altLang="en-US" sz="2400" dirty="0" smtClean="0">
                <a:solidFill>
                  <a:srgbClr val="000000"/>
                </a:solidFill>
                <a:latin typeface="Times New Roman" pitchFamily="18" charset="0"/>
              </a:rPr>
              <a:t>. </a:t>
            </a:r>
          </a:p>
          <a:p>
            <a:pPr eaLnBrk="1" hangingPunct="1">
              <a:defRPr/>
            </a:pPr>
            <a:r>
              <a:rPr lang="en-US" altLang="en-US" sz="2400" dirty="0" smtClean="0">
                <a:solidFill>
                  <a:srgbClr val="000000"/>
                </a:solidFill>
                <a:latin typeface="Times New Roman" pitchFamily="18" charset="0"/>
              </a:rPr>
              <a:t>Before any method can be called, its arguments must be evaluated to determine their values. </a:t>
            </a:r>
          </a:p>
          <a:p>
            <a:pPr eaLnBrk="1" hangingPunct="1">
              <a:defRPr/>
            </a:pPr>
            <a:r>
              <a:rPr lang="en-US" altLang="en-US" sz="2400" dirty="0" smtClean="0">
                <a:solidFill>
                  <a:srgbClr val="000000"/>
                </a:solidFill>
                <a:latin typeface="Times New Roman" pitchFamily="18" charset="0"/>
              </a:rPr>
              <a:t>If an argument is a method call, the method call must be performed to determine its return value. </a:t>
            </a:r>
          </a:p>
          <a:p>
            <a:pPr eaLnBrk="1" hangingPunct="1">
              <a:defRPr/>
            </a:pPr>
            <a:r>
              <a:rPr lang="en-US" altLang="en-US" sz="2400" dirty="0" smtClean="0">
                <a:solidFill>
                  <a:srgbClr val="000000"/>
                </a:solidFill>
                <a:latin typeface="Times New Roman" pitchFamily="18" charset="0"/>
              </a:rPr>
              <a:t>The result of the first call is passed as the second argument to the other call, which returns the larger of its two arguments.</a:t>
            </a:r>
            <a:r>
              <a:rPr lang="en-US" altLang="en-US" dirty="0" smtClean="0">
                <a:solidFill>
                  <a:srgbClr val="000000"/>
                </a:solidFill>
                <a:latin typeface="Times New Roman"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jhtp_06_Methods_Page_03"/>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6.4  </a:t>
            </a:r>
            <a:r>
              <a:rPr lang="en-US" dirty="0" smtClean="0">
                <a:solidFill>
                  <a:srgbClr val="3380E6"/>
                </a:solidFill>
                <a:latin typeface="Arial"/>
              </a:rPr>
              <a:t>Declaring Methods with Multiple Parameters (Cont.)</a:t>
            </a:r>
          </a:p>
        </p:txBody>
      </p:sp>
      <p:sp>
        <p:nvSpPr>
          <p:cNvPr id="37891"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altLang="en-US" sz="2300" b="1" i="1" dirty="0" smtClean="0">
                <a:latin typeface="Times New Roman" pitchFamily="18" charset="0"/>
              </a:rPr>
              <a:t>Assembling Strings with String Concatenation</a:t>
            </a:r>
          </a:p>
          <a:p>
            <a:pPr eaLnBrk="1" hangingPunct="1">
              <a:lnSpc>
                <a:spcPct val="80000"/>
              </a:lnSpc>
              <a:defRPr/>
            </a:pPr>
            <a:r>
              <a:rPr lang="en-US" altLang="en-US" sz="2300" dirty="0" smtClean="0">
                <a:solidFill>
                  <a:srgbClr val="0000FF"/>
                </a:solidFill>
                <a:latin typeface="Times New Roman" pitchFamily="18" charset="0"/>
              </a:rPr>
              <a:t>String concatenation </a:t>
            </a:r>
          </a:p>
          <a:p>
            <a:pPr lvl="1" eaLnBrk="1" hangingPunct="1">
              <a:lnSpc>
                <a:spcPct val="80000"/>
              </a:lnSpc>
              <a:defRPr/>
            </a:pPr>
            <a:r>
              <a:rPr lang="en-US" altLang="en-US" sz="2000" dirty="0" smtClean="0">
                <a:solidFill>
                  <a:srgbClr val="000000"/>
                </a:solidFill>
                <a:latin typeface="Times New Roman" pitchFamily="18" charset="0"/>
              </a:rPr>
              <a:t>Assemble </a:t>
            </a:r>
            <a:r>
              <a:rPr lang="en-US" altLang="en-US" sz="2000" dirty="0" smtClean="0">
                <a:solidFill>
                  <a:srgbClr val="000000"/>
                </a:solidFill>
                <a:latin typeface="Lucida Console" pitchFamily="49" charset="0"/>
              </a:rPr>
              <a:t>String</a:t>
            </a:r>
            <a:r>
              <a:rPr lang="en-US" altLang="en-US" sz="2000" dirty="0" smtClean="0">
                <a:solidFill>
                  <a:srgbClr val="000000"/>
                </a:solidFill>
                <a:latin typeface="Times New Roman" pitchFamily="18" charset="0"/>
              </a:rPr>
              <a:t> objects into larger strings with operators </a:t>
            </a:r>
            <a:r>
              <a:rPr lang="en-US" altLang="en-US" sz="2000" dirty="0" smtClean="0">
                <a:solidFill>
                  <a:srgbClr val="000000"/>
                </a:solidFill>
                <a:latin typeface="Lucida Console" pitchFamily="49" charset="0"/>
              </a:rPr>
              <a:t>+</a:t>
            </a:r>
            <a:r>
              <a:rPr lang="en-US" altLang="en-US" sz="2000" dirty="0" smtClean="0">
                <a:solidFill>
                  <a:srgbClr val="000000"/>
                </a:solidFill>
                <a:latin typeface="Times New Roman" pitchFamily="18" charset="0"/>
              </a:rPr>
              <a:t> or </a:t>
            </a:r>
            <a:r>
              <a:rPr lang="en-US" altLang="en-US" sz="2000" dirty="0" smtClean="0">
                <a:solidFill>
                  <a:srgbClr val="000000"/>
                </a:solidFill>
                <a:latin typeface="Lucida Console" pitchFamily="49" charset="0"/>
              </a:rPr>
              <a:t>+=</a:t>
            </a:r>
            <a:r>
              <a:rPr lang="en-US" altLang="en-US" sz="2000" dirty="0" smtClean="0">
                <a:solidFill>
                  <a:srgbClr val="000000"/>
                </a:solidFill>
                <a:latin typeface="Times New Roman" pitchFamily="18" charset="0"/>
              </a:rPr>
              <a:t>. </a:t>
            </a:r>
          </a:p>
          <a:p>
            <a:pPr eaLnBrk="1" hangingPunct="1">
              <a:lnSpc>
                <a:spcPct val="80000"/>
              </a:lnSpc>
              <a:defRPr/>
            </a:pPr>
            <a:r>
              <a:rPr lang="en-US" altLang="en-US" sz="2300" dirty="0" smtClean="0">
                <a:solidFill>
                  <a:srgbClr val="000000"/>
                </a:solidFill>
                <a:latin typeface="Times New Roman" pitchFamily="18" charset="0"/>
              </a:rPr>
              <a:t>When both operands of operator </a:t>
            </a:r>
            <a:r>
              <a:rPr lang="en-US" altLang="en-US" sz="2300" dirty="0" smtClean="0">
                <a:solidFill>
                  <a:srgbClr val="000000"/>
                </a:solidFill>
                <a:latin typeface="Lucida Console" pitchFamily="49" charset="0"/>
              </a:rPr>
              <a:t>+</a:t>
            </a:r>
            <a:r>
              <a:rPr lang="en-US" altLang="en-US" sz="2300" dirty="0" smtClean="0">
                <a:solidFill>
                  <a:srgbClr val="000000"/>
                </a:solidFill>
                <a:latin typeface="Times New Roman" pitchFamily="18" charset="0"/>
              </a:rPr>
              <a:t> are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s, operator </a:t>
            </a:r>
            <a:r>
              <a:rPr lang="en-US" altLang="en-US" sz="2300" dirty="0" smtClean="0">
                <a:solidFill>
                  <a:srgbClr val="000000"/>
                </a:solidFill>
                <a:latin typeface="Lucida Console" pitchFamily="49" charset="0"/>
              </a:rPr>
              <a:t>+</a:t>
            </a:r>
            <a:r>
              <a:rPr lang="en-US" altLang="en-US" sz="2300" dirty="0" smtClean="0">
                <a:solidFill>
                  <a:srgbClr val="000000"/>
                </a:solidFill>
                <a:latin typeface="Times New Roman" pitchFamily="18" charset="0"/>
              </a:rPr>
              <a:t> creates a new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object </a:t>
            </a:r>
          </a:p>
          <a:p>
            <a:pPr lvl="1" eaLnBrk="1" hangingPunct="1">
              <a:lnSpc>
                <a:spcPct val="80000"/>
              </a:lnSpc>
              <a:defRPr/>
            </a:pPr>
            <a:r>
              <a:rPr lang="en-US" altLang="en-US" sz="2000" dirty="0" smtClean="0">
                <a:solidFill>
                  <a:srgbClr val="000000"/>
                </a:solidFill>
                <a:latin typeface="Times New Roman" pitchFamily="18" charset="0"/>
              </a:rPr>
              <a:t>characters of the right operand are placed at the end of those in the left operand</a:t>
            </a:r>
          </a:p>
          <a:p>
            <a:pPr eaLnBrk="1" hangingPunct="1">
              <a:lnSpc>
                <a:spcPct val="80000"/>
              </a:lnSpc>
              <a:defRPr/>
            </a:pPr>
            <a:r>
              <a:rPr lang="en-US" altLang="en-US" sz="2300" i="1" dirty="0" smtClean="0">
                <a:solidFill>
                  <a:srgbClr val="000000"/>
                </a:solidFill>
                <a:latin typeface="Times New Roman" pitchFamily="18" charset="0"/>
              </a:rPr>
              <a:t>Every primitive value and object in Java can be represented as a </a:t>
            </a:r>
            <a:r>
              <a:rPr lang="en-US" altLang="en-US" sz="2300" i="1" dirty="0" smtClean="0">
                <a:solidFill>
                  <a:srgbClr val="000000"/>
                </a:solidFill>
                <a:latin typeface="Lucida Console" pitchFamily="49" charset="0"/>
              </a:rPr>
              <a:t>String</a:t>
            </a:r>
            <a:r>
              <a:rPr lang="en-US" altLang="en-US" sz="2300" i="1" dirty="0" smtClean="0">
                <a:solidFill>
                  <a:srgbClr val="000000"/>
                </a:solidFill>
                <a:latin typeface="Times New Roman" pitchFamily="18" charset="0"/>
              </a:rPr>
              <a:t>. </a:t>
            </a:r>
          </a:p>
          <a:p>
            <a:pPr eaLnBrk="1" hangingPunct="1">
              <a:lnSpc>
                <a:spcPct val="80000"/>
              </a:lnSpc>
              <a:defRPr/>
            </a:pPr>
            <a:r>
              <a:rPr lang="en-US" altLang="en-US" sz="2300" dirty="0" smtClean="0">
                <a:solidFill>
                  <a:srgbClr val="000000"/>
                </a:solidFill>
                <a:latin typeface="Times New Roman" pitchFamily="18" charset="0"/>
              </a:rPr>
              <a:t>When one of the </a:t>
            </a:r>
            <a:r>
              <a:rPr lang="en-US" altLang="en-US" sz="2300" dirty="0" smtClean="0">
                <a:solidFill>
                  <a:srgbClr val="000000"/>
                </a:solidFill>
                <a:latin typeface="Lucida Console" pitchFamily="49" charset="0"/>
              </a:rPr>
              <a:t>+</a:t>
            </a:r>
            <a:r>
              <a:rPr lang="en-US" altLang="en-US" sz="2300" dirty="0" smtClean="0">
                <a:solidFill>
                  <a:srgbClr val="000000"/>
                </a:solidFill>
                <a:latin typeface="Times New Roman" pitchFamily="18" charset="0"/>
              </a:rPr>
              <a:t> operator’s operands is a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the other is converted to a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then the two are concatenated. </a:t>
            </a:r>
          </a:p>
          <a:p>
            <a:pPr eaLnBrk="1" hangingPunct="1">
              <a:lnSpc>
                <a:spcPct val="80000"/>
              </a:lnSpc>
              <a:defRPr/>
            </a:pPr>
            <a:r>
              <a:rPr lang="en-US" altLang="en-US" sz="2300" dirty="0" smtClean="0">
                <a:solidFill>
                  <a:srgbClr val="000000"/>
                </a:solidFill>
                <a:latin typeface="Times New Roman" pitchFamily="18" charset="0"/>
              </a:rPr>
              <a:t>If a </a:t>
            </a:r>
            <a:r>
              <a:rPr lang="en-US" altLang="en-US" sz="2300" dirty="0" err="1" smtClean="0">
                <a:solidFill>
                  <a:srgbClr val="000000"/>
                </a:solidFill>
                <a:latin typeface="Lucida Console" pitchFamily="49" charset="0"/>
              </a:rPr>
              <a:t>boolean</a:t>
            </a:r>
            <a:r>
              <a:rPr lang="en-US" altLang="en-US" sz="2300" dirty="0" smtClean="0">
                <a:solidFill>
                  <a:srgbClr val="000000"/>
                </a:solidFill>
                <a:latin typeface="Times New Roman" pitchFamily="18" charset="0"/>
              </a:rPr>
              <a:t> is concatenated with a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the </a:t>
            </a:r>
            <a:r>
              <a:rPr lang="en-US" altLang="en-US" sz="2300" dirty="0" err="1" smtClean="0">
                <a:solidFill>
                  <a:srgbClr val="000000"/>
                </a:solidFill>
                <a:latin typeface="Lucida Console" pitchFamily="49" charset="0"/>
              </a:rPr>
              <a:t>boolean</a:t>
            </a:r>
            <a:r>
              <a:rPr lang="en-US" altLang="en-US" sz="2300" dirty="0" smtClean="0">
                <a:solidFill>
                  <a:srgbClr val="000000"/>
                </a:solidFill>
                <a:latin typeface="Times New Roman" pitchFamily="18" charset="0"/>
              </a:rPr>
              <a:t> is converted to the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a:t>
            </a:r>
            <a:r>
              <a:rPr lang="en-US" altLang="en-US" sz="2300" dirty="0" smtClean="0">
                <a:solidFill>
                  <a:srgbClr val="000000"/>
                </a:solidFill>
                <a:latin typeface="Lucida Console" pitchFamily="49" charset="0"/>
              </a:rPr>
              <a:t>"true" </a:t>
            </a:r>
            <a:r>
              <a:rPr lang="en-US" altLang="en-US" sz="2300" dirty="0" smtClean="0">
                <a:solidFill>
                  <a:srgbClr val="000000"/>
                </a:solidFill>
                <a:latin typeface="Times New Roman" pitchFamily="18" charset="0"/>
              </a:rPr>
              <a:t>or </a:t>
            </a:r>
            <a:r>
              <a:rPr lang="en-US" altLang="en-US" sz="2300" dirty="0" smtClean="0">
                <a:solidFill>
                  <a:srgbClr val="000000"/>
                </a:solidFill>
                <a:latin typeface="Lucida Console" pitchFamily="49" charset="0"/>
              </a:rPr>
              <a:t>"false"</a:t>
            </a:r>
            <a:r>
              <a:rPr lang="en-US" altLang="en-US" sz="2300" dirty="0" smtClean="0">
                <a:solidFill>
                  <a:srgbClr val="000000"/>
                </a:solidFill>
                <a:latin typeface="Times New Roman" pitchFamily="18" charset="0"/>
              </a:rPr>
              <a:t>. </a:t>
            </a:r>
          </a:p>
          <a:p>
            <a:pPr eaLnBrk="1" hangingPunct="1">
              <a:lnSpc>
                <a:spcPct val="80000"/>
              </a:lnSpc>
              <a:defRPr/>
            </a:pPr>
            <a:r>
              <a:rPr lang="en-US" altLang="en-US" sz="2300" dirty="0" smtClean="0">
                <a:solidFill>
                  <a:srgbClr val="000000"/>
                </a:solidFill>
                <a:latin typeface="Times New Roman" pitchFamily="18" charset="0"/>
              </a:rPr>
              <a:t>All objects have a </a:t>
            </a:r>
            <a:r>
              <a:rPr lang="en-US" altLang="en-US" sz="2300" dirty="0" err="1" smtClean="0">
                <a:solidFill>
                  <a:srgbClr val="000000"/>
                </a:solidFill>
                <a:latin typeface="Lucida Console" pitchFamily="49" charset="0"/>
              </a:rPr>
              <a:t>toString</a:t>
            </a:r>
            <a:r>
              <a:rPr lang="en-US" altLang="en-US" sz="2300" dirty="0" smtClean="0">
                <a:solidFill>
                  <a:srgbClr val="000000"/>
                </a:solidFill>
                <a:latin typeface="Times New Roman" pitchFamily="18" charset="0"/>
              </a:rPr>
              <a:t> method that returns a </a:t>
            </a:r>
            <a:r>
              <a:rPr lang="en-US" altLang="en-US" sz="2300" dirty="0" smtClean="0">
                <a:solidFill>
                  <a:srgbClr val="000000"/>
                </a:solidFill>
                <a:latin typeface="Lucida Console" pitchFamily="49" charset="0"/>
              </a:rPr>
              <a:t>String</a:t>
            </a:r>
            <a:r>
              <a:rPr lang="en-US" altLang="en-US" sz="2300" dirty="0" smtClean="0">
                <a:solidFill>
                  <a:srgbClr val="000000"/>
                </a:solidFill>
                <a:latin typeface="Times New Roman" pitchFamily="18" charset="0"/>
              </a:rPr>
              <a:t> representation of the object.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jhtp_06_Methods_Page_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descr="jhtp_06_Methods_Page_20"/>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6.5  </a:t>
            </a:r>
            <a:r>
              <a:rPr lang="en-US" dirty="0" smtClean="0">
                <a:solidFill>
                  <a:srgbClr val="3380E6"/>
                </a:solidFill>
                <a:latin typeface="Arial"/>
              </a:rPr>
              <a:t>Notes on Declaring and Using Methods</a:t>
            </a:r>
          </a:p>
        </p:txBody>
      </p:sp>
      <p:sp>
        <p:nvSpPr>
          <p:cNvPr id="430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Three ways to call a method: </a:t>
            </a:r>
          </a:p>
          <a:p>
            <a:pPr lvl="1" eaLnBrk="1" hangingPunct="1"/>
            <a:r>
              <a:rPr lang="en-US" altLang="en-US" smtClean="0">
                <a:solidFill>
                  <a:srgbClr val="000000"/>
                </a:solidFill>
                <a:latin typeface="Times New Roman" panose="02020603050405020304" pitchFamily="18" charset="0"/>
              </a:rPr>
              <a:t>Using a method name by itself to call another method of the same class</a:t>
            </a:r>
          </a:p>
          <a:p>
            <a:pPr lvl="1" eaLnBrk="1" hangingPunct="1"/>
            <a:r>
              <a:rPr lang="en-US" altLang="en-US" smtClean="0">
                <a:solidFill>
                  <a:srgbClr val="000000"/>
                </a:solidFill>
                <a:latin typeface="Times New Roman" panose="02020603050405020304" pitchFamily="18" charset="0"/>
              </a:rPr>
              <a:t>Using a variable that contains a reference to an object, followed by a dot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and the method name to call a method of the referenced object</a:t>
            </a:r>
          </a:p>
          <a:p>
            <a:pPr lvl="1" eaLnBrk="1" hangingPunct="1"/>
            <a:r>
              <a:rPr lang="en-US" altLang="en-US" smtClean="0">
                <a:solidFill>
                  <a:srgbClr val="000000"/>
                </a:solidFill>
                <a:latin typeface="Times New Roman" panose="02020603050405020304" pitchFamily="18" charset="0"/>
              </a:rPr>
              <a:t>Using the class name and a dot (</a:t>
            </a:r>
            <a:r>
              <a:rPr lang="en-US" altLang="en-US" smtClean="0">
                <a:solidFill>
                  <a:srgbClr val="000000"/>
                </a:solidFill>
                <a:latin typeface="Lucida Console" panose="020B0609040504020204" pitchFamily="49" charset="0"/>
              </a:rPr>
              <a:t>.</a:t>
            </a:r>
            <a:r>
              <a:rPr lang="en-US" altLang="en-US" smtClean="0">
                <a:solidFill>
                  <a:srgbClr val="000000"/>
                </a:solidFill>
                <a:latin typeface="Times New Roman" panose="02020603050405020304" pitchFamily="18" charset="0"/>
              </a:rPr>
              <a:t>) to call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of a class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6.5  </a:t>
            </a:r>
            <a:r>
              <a:rPr lang="en-US" dirty="0" smtClean="0">
                <a:solidFill>
                  <a:srgbClr val="3380E6"/>
                </a:solidFill>
                <a:latin typeface="Arial"/>
              </a:rPr>
              <a:t>Notes on Declaring and Using Methods (Cont.)</a:t>
            </a:r>
          </a:p>
        </p:txBody>
      </p:sp>
      <p:sp>
        <p:nvSpPr>
          <p:cNvPr id="4403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Non-</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methods are typically called </a:t>
            </a:r>
            <a:r>
              <a:rPr lang="en-US" altLang="en-US" smtClean="0">
                <a:solidFill>
                  <a:srgbClr val="0000FF"/>
                </a:solidFill>
                <a:latin typeface="Times New Roman" panose="02020603050405020304" pitchFamily="18" charset="0"/>
              </a:rPr>
              <a:t>instance methods</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can call other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methods of the same class directly and can manipulate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variables in the same class directly. </a:t>
            </a:r>
          </a:p>
          <a:p>
            <a:pPr lvl="1" eaLnBrk="1" hangingPunct="1"/>
            <a:r>
              <a:rPr lang="en-US" altLang="en-US" smtClean="0">
                <a:solidFill>
                  <a:srgbClr val="000000"/>
                </a:solidFill>
                <a:latin typeface="Times New Roman" panose="02020603050405020304" pitchFamily="18" charset="0"/>
              </a:rPr>
              <a:t>To access the class’s instance variables and instance methods, a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 must use a reference to an object of the class.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6.5  </a:t>
            </a:r>
            <a:r>
              <a:rPr lang="en-US" dirty="0" smtClean="0">
                <a:solidFill>
                  <a:srgbClr val="3380E6"/>
                </a:solidFill>
                <a:latin typeface="Arial"/>
              </a:rPr>
              <a:t>Notes on Declaring and Using Methods (Cont.)</a:t>
            </a:r>
          </a:p>
        </p:txBody>
      </p:sp>
      <p:sp>
        <p:nvSpPr>
          <p:cNvPr id="4505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Three ways to return control to the statement that calls a method: </a:t>
            </a:r>
          </a:p>
          <a:p>
            <a:pPr lvl="1" eaLnBrk="1" hangingPunct="1"/>
            <a:r>
              <a:rPr lang="en-US" altLang="en-US" smtClean="0">
                <a:solidFill>
                  <a:srgbClr val="000000"/>
                </a:solidFill>
                <a:latin typeface="Times New Roman" panose="02020603050405020304" pitchFamily="18" charset="0"/>
              </a:rPr>
              <a:t>When the program flow reaches the method-ending right brace </a:t>
            </a:r>
          </a:p>
          <a:p>
            <a:pPr lvl="1" eaLnBrk="1" hangingPunct="1"/>
            <a:r>
              <a:rPr lang="en-US" altLang="en-US" smtClean="0">
                <a:solidFill>
                  <a:srgbClr val="000000"/>
                </a:solidFill>
                <a:latin typeface="Times New Roman" panose="02020603050405020304" pitchFamily="18" charset="0"/>
              </a:rPr>
              <a:t>When the following statement executes</a:t>
            </a:r>
          </a:p>
          <a:p>
            <a:pPr lvl="2" eaLnBrk="1" hangingPunct="1">
              <a:buFont typeface="Wingdings 2" panose="05020102010507070707" pitchFamily="18" charset="2"/>
              <a:buNone/>
            </a:pPr>
            <a:r>
              <a:rPr lang="en-US" altLang="en-US" smtClean="0">
                <a:solidFill>
                  <a:srgbClr val="0000FF"/>
                </a:solidFill>
                <a:latin typeface="Lucida Console" panose="020B0609040504020204" pitchFamily="49" charset="0"/>
              </a:rPr>
              <a:t>	return</a:t>
            </a:r>
            <a:r>
              <a:rPr lang="en-US" altLang="en-US" smtClean="0">
                <a:solidFill>
                  <a:srgbClr val="000000"/>
                </a:solidFill>
                <a:latin typeface="Lucida Console" panose="020B0609040504020204" pitchFamily="49" charset="0"/>
              </a:rPr>
              <a:t>;</a:t>
            </a:r>
          </a:p>
          <a:p>
            <a:pPr lvl="1" eaLnBrk="1" hangingPunct="1"/>
            <a:r>
              <a:rPr lang="en-US" altLang="en-US" smtClean="0">
                <a:solidFill>
                  <a:srgbClr val="000000"/>
                </a:solidFill>
                <a:latin typeface="Times New Roman" panose="02020603050405020304" pitchFamily="18" charset="0"/>
              </a:rPr>
              <a:t>When the method returns a result with a statement like</a:t>
            </a:r>
          </a:p>
          <a:p>
            <a:pPr lvl="2" eaLnBrk="1" hangingPunct="1">
              <a:buFont typeface="Wingdings 2" panose="05020102010507070707" pitchFamily="18" charset="2"/>
              <a:buNone/>
            </a:pPr>
            <a:r>
              <a:rPr lang="en-US" altLang="en-US" smtClean="0">
                <a:solidFill>
                  <a:srgbClr val="0000FF"/>
                </a:solidFill>
                <a:latin typeface="Lucida Console" panose="020B0609040504020204" pitchFamily="49" charset="0"/>
              </a:rPr>
              <a:t>	return</a:t>
            </a:r>
            <a:r>
              <a:rPr lang="en-US" altLang="en-US" smtClean="0">
                <a:solidFill>
                  <a:srgbClr val="000000"/>
                </a:solidFill>
                <a:latin typeface="Lucida Console" panose="020B0609040504020204" pitchFamily="49" charset="0"/>
              </a:rPr>
              <a:t> </a:t>
            </a:r>
            <a:r>
              <a:rPr lang="en-US" altLang="en-US" i="1" smtClean="0">
                <a:solidFill>
                  <a:srgbClr val="000000"/>
                </a:solidFill>
                <a:latin typeface="AGaramond" pitchFamily="50" charset="0"/>
              </a:rPr>
              <a:t>expression</a:t>
            </a:r>
            <a:r>
              <a:rPr lang="en-US" altLang="en-US" smtClean="0">
                <a:solidFill>
                  <a:srgbClr val="000000"/>
                </a:solidFill>
                <a:latin typeface="Lucida Console" panose="020B0609040504020204" pitchFamily="49"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descr="jhtp_06_Methods_Page_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descr="jhtp_06_Methods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jhtp_06_Methods_Page_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jhtp_06_Methods_Page_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6.1  </a:t>
            </a:r>
            <a:r>
              <a:rPr lang="en-US" smtClean="0">
                <a:solidFill>
                  <a:srgbClr val="3380E6"/>
                </a:solidFill>
                <a:latin typeface="Arial"/>
              </a:rPr>
              <a:t>Introduction </a:t>
            </a:r>
          </a:p>
        </p:txBody>
      </p:sp>
      <p:sp>
        <p:nvSpPr>
          <p:cNvPr id="13315"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Best way to develop and maintain a large program is to construct it from small, simple pieces, or </a:t>
            </a:r>
            <a:r>
              <a:rPr lang="en-US" altLang="en-US" smtClean="0">
                <a:solidFill>
                  <a:srgbClr val="0000FF"/>
                </a:solidFill>
                <a:latin typeface="Times New Roman" panose="02020603050405020304" pitchFamily="18" charset="0"/>
              </a:rPr>
              <a:t>modules</a:t>
            </a:r>
            <a:r>
              <a:rPr lang="en-US" altLang="en-US" smtClean="0">
                <a:solidFill>
                  <a:srgbClr val="000000"/>
                </a:solidFill>
                <a:latin typeface="Times New Roman" panose="02020603050405020304" pitchFamily="18" charset="0"/>
              </a:rPr>
              <a:t>. </a:t>
            </a:r>
          </a:p>
          <a:p>
            <a:pPr lvl="1" eaLnBrk="1" hangingPunct="1"/>
            <a:r>
              <a:rPr lang="en-US" altLang="en-US" smtClean="0">
                <a:solidFill>
                  <a:srgbClr val="0000FF"/>
                </a:solidFill>
                <a:latin typeface="Times New Roman" panose="02020603050405020304" pitchFamily="18" charset="0"/>
              </a:rPr>
              <a:t>divide and conquer</a:t>
            </a:r>
            <a:r>
              <a:rPr lang="en-US" altLang="en-US" smtClean="0">
                <a:solidFill>
                  <a:srgbClr val="000000"/>
                </a:solidFill>
                <a:latin typeface="Times New Roman" panose="02020603050405020304" pitchFamily="18" charset="0"/>
              </a:rPr>
              <a:t>. </a:t>
            </a:r>
          </a:p>
          <a:p>
            <a:pPr eaLnBrk="1" hangingPunct="1"/>
            <a:r>
              <a:rPr lang="en-US" altLang="en-US" smtClean="0">
                <a:solidFill>
                  <a:srgbClr val="000000"/>
                </a:solidFill>
                <a:latin typeface="Times New Roman" panose="02020603050405020304" pitchFamily="18" charset="0"/>
              </a:rPr>
              <a:t>Topics in this chapter</a:t>
            </a:r>
          </a:p>
          <a:p>
            <a:pPr lvl="1" eaLnBrk="1" hangingPunct="1"/>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methods</a:t>
            </a:r>
          </a:p>
          <a:p>
            <a:pPr lvl="1" eaLnBrk="1" hangingPunct="1"/>
            <a:r>
              <a:rPr lang="en-US" altLang="en-US" smtClean="0">
                <a:solidFill>
                  <a:srgbClr val="000000"/>
                </a:solidFill>
                <a:latin typeface="Times New Roman" panose="02020603050405020304" pitchFamily="18" charset="0"/>
              </a:rPr>
              <a:t>Method-call stack</a:t>
            </a:r>
          </a:p>
          <a:p>
            <a:pPr lvl="1" eaLnBrk="1" hangingPunct="1"/>
            <a:r>
              <a:rPr lang="en-US" altLang="en-US" smtClean="0">
                <a:solidFill>
                  <a:srgbClr val="000000"/>
                </a:solidFill>
                <a:latin typeface="Times New Roman" panose="02020603050405020304" pitchFamily="18" charset="0"/>
              </a:rPr>
              <a:t>Simulation techniques with random-number generation.</a:t>
            </a:r>
          </a:p>
          <a:p>
            <a:pPr lvl="1" eaLnBrk="1" hangingPunct="1"/>
            <a:r>
              <a:rPr lang="en-US" altLang="en-US" smtClean="0">
                <a:solidFill>
                  <a:srgbClr val="000000"/>
                </a:solidFill>
                <a:latin typeface="Times New Roman" panose="02020603050405020304" pitchFamily="18" charset="0"/>
              </a:rPr>
              <a:t>How to declare values that cannot change (i.e., constants) in your programs. </a:t>
            </a:r>
          </a:p>
          <a:p>
            <a:pPr lvl="1" eaLnBrk="1" hangingPunct="1"/>
            <a:r>
              <a:rPr lang="en-US" altLang="en-US" smtClean="0">
                <a:solidFill>
                  <a:srgbClr val="000000"/>
                </a:solidFill>
                <a:latin typeface="Times New Roman" panose="02020603050405020304" pitchFamily="18" charset="0"/>
              </a:rPr>
              <a:t>Method overloading.</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6.6  </a:t>
            </a:r>
            <a:r>
              <a:rPr lang="en-US" dirty="0" smtClean="0">
                <a:solidFill>
                  <a:srgbClr val="3380E6"/>
                </a:solidFill>
                <a:latin typeface="Arial"/>
              </a:rPr>
              <a:t>Method-Call Stack and Stack Frames</a:t>
            </a:r>
          </a:p>
        </p:txBody>
      </p:sp>
      <p:sp>
        <p:nvSpPr>
          <p:cNvPr id="50179" name="Text Placeholder 2"/>
          <p:cNvSpPr>
            <a:spLocks noGrp="1"/>
          </p:cNvSpPr>
          <p:nvPr>
            <p:ph type="body" idx="1"/>
          </p:nvPr>
        </p:nvSpPr>
        <p:spPr/>
        <p:txBody>
          <a:bodyPr/>
          <a:lstStyle/>
          <a:p>
            <a:pPr eaLnBrk="1" hangingPunct="1"/>
            <a:r>
              <a:rPr lang="en-US" altLang="en-US" smtClean="0">
                <a:solidFill>
                  <a:srgbClr val="0000FF"/>
                </a:solidFill>
                <a:latin typeface="Times New Roman" panose="02020603050405020304" pitchFamily="18" charset="0"/>
              </a:rPr>
              <a:t>Stack</a:t>
            </a:r>
            <a:r>
              <a:rPr lang="en-US" altLang="en-US" smtClean="0">
                <a:solidFill>
                  <a:srgbClr val="000000"/>
                </a:solidFill>
                <a:latin typeface="Times New Roman" panose="02020603050405020304" pitchFamily="18" charset="0"/>
              </a:rPr>
              <a:t> data structure </a:t>
            </a:r>
          </a:p>
          <a:p>
            <a:pPr lvl="1" eaLnBrk="1" hangingPunct="1"/>
            <a:r>
              <a:rPr lang="en-US" altLang="en-US" smtClean="0">
                <a:solidFill>
                  <a:srgbClr val="000000"/>
                </a:solidFill>
                <a:latin typeface="Times New Roman" panose="02020603050405020304" pitchFamily="18" charset="0"/>
              </a:rPr>
              <a:t>Analogous to a pile of dishes </a:t>
            </a:r>
          </a:p>
          <a:p>
            <a:pPr lvl="1" eaLnBrk="1" hangingPunct="1"/>
            <a:r>
              <a:rPr lang="en-US" altLang="en-US" smtClean="0">
                <a:solidFill>
                  <a:srgbClr val="000000"/>
                </a:solidFill>
                <a:latin typeface="Times New Roman" panose="02020603050405020304" pitchFamily="18" charset="0"/>
              </a:rPr>
              <a:t>A dish is placed on the pile at the top (referred to as </a:t>
            </a:r>
            <a:r>
              <a:rPr lang="en-US" altLang="en-US" smtClean="0">
                <a:solidFill>
                  <a:srgbClr val="0000FF"/>
                </a:solidFill>
                <a:latin typeface="Times New Roman" panose="02020603050405020304" pitchFamily="18" charset="0"/>
              </a:rPr>
              <a:t>pushing </a:t>
            </a:r>
            <a:r>
              <a:rPr lang="en-US" altLang="en-US" smtClean="0">
                <a:solidFill>
                  <a:srgbClr val="000000"/>
                </a:solidFill>
                <a:latin typeface="Times New Roman" panose="02020603050405020304" pitchFamily="18" charset="0"/>
              </a:rPr>
              <a:t>the dish onto the stack). </a:t>
            </a:r>
          </a:p>
          <a:p>
            <a:pPr lvl="1" eaLnBrk="1" hangingPunct="1"/>
            <a:r>
              <a:rPr lang="en-US" altLang="en-US" smtClean="0">
                <a:solidFill>
                  <a:srgbClr val="000000"/>
                </a:solidFill>
                <a:latin typeface="Times New Roman" panose="02020603050405020304" pitchFamily="18" charset="0"/>
              </a:rPr>
              <a:t>A dish is removed from the pile from the top (referred to as </a:t>
            </a:r>
            <a:r>
              <a:rPr lang="en-US" altLang="en-US" smtClean="0">
                <a:solidFill>
                  <a:srgbClr val="0000FF"/>
                </a:solidFill>
                <a:latin typeface="Times New Roman" panose="02020603050405020304" pitchFamily="18" charset="0"/>
              </a:rPr>
              <a:t>popping </a:t>
            </a:r>
            <a:r>
              <a:rPr lang="en-US" altLang="en-US" smtClean="0">
                <a:solidFill>
                  <a:srgbClr val="000000"/>
                </a:solidFill>
                <a:latin typeface="Times New Roman" panose="02020603050405020304" pitchFamily="18" charset="0"/>
              </a:rPr>
              <a:t>the dish off the stack). </a:t>
            </a:r>
          </a:p>
          <a:p>
            <a:pPr eaLnBrk="1" hangingPunct="1"/>
            <a:r>
              <a:rPr lang="en-US" altLang="en-US" smtClean="0">
                <a:solidFill>
                  <a:srgbClr val="0000FF"/>
                </a:solidFill>
                <a:latin typeface="Times New Roman" panose="02020603050405020304" pitchFamily="18" charset="0"/>
              </a:rPr>
              <a:t>Last-in, first-out (LIFO) data structures</a:t>
            </a:r>
          </a:p>
          <a:p>
            <a:pPr lvl="1" eaLnBrk="1" hangingPunct="1"/>
            <a:r>
              <a:rPr lang="en-US" altLang="en-US" smtClean="0">
                <a:solidFill>
                  <a:srgbClr val="000000"/>
                </a:solidFill>
                <a:latin typeface="Times New Roman" panose="02020603050405020304" pitchFamily="18" charset="0"/>
              </a:rPr>
              <a:t>The </a:t>
            </a:r>
            <a:r>
              <a:rPr lang="en-US" altLang="en-US" i="1" smtClean="0">
                <a:solidFill>
                  <a:srgbClr val="000000"/>
                </a:solidFill>
                <a:latin typeface="Times New Roman" panose="02020603050405020304" pitchFamily="18" charset="0"/>
              </a:rPr>
              <a:t>last</a:t>
            </a:r>
            <a:r>
              <a:rPr lang="en-US" altLang="en-US" smtClean="0">
                <a:solidFill>
                  <a:srgbClr val="000000"/>
                </a:solidFill>
                <a:latin typeface="Times New Roman" panose="02020603050405020304" pitchFamily="18" charset="0"/>
              </a:rPr>
              <a:t> item pushed onto the stack is the </a:t>
            </a:r>
            <a:r>
              <a:rPr lang="en-US" altLang="en-US" i="1" smtClean="0">
                <a:solidFill>
                  <a:srgbClr val="000000"/>
                </a:solidFill>
                <a:latin typeface="Times New Roman" panose="02020603050405020304" pitchFamily="18" charset="0"/>
              </a:rPr>
              <a:t>first</a:t>
            </a:r>
            <a:r>
              <a:rPr lang="en-US" altLang="en-US" smtClean="0">
                <a:solidFill>
                  <a:srgbClr val="000000"/>
                </a:solidFill>
                <a:latin typeface="Times New Roman" panose="02020603050405020304" pitchFamily="18" charset="0"/>
              </a:rPr>
              <a:t> item popped from the stack.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6.6  </a:t>
            </a:r>
            <a:r>
              <a:rPr lang="en-US" dirty="0" smtClean="0">
                <a:solidFill>
                  <a:srgbClr val="3380E6"/>
                </a:solidFill>
                <a:latin typeface="Arial"/>
              </a:rPr>
              <a:t>Method-Call Stack and Activation Records (Cont.)</a:t>
            </a:r>
          </a:p>
        </p:txBody>
      </p:sp>
      <p:sp>
        <p:nvSpPr>
          <p:cNvPr id="51203" name="Text Placeholder 2"/>
          <p:cNvSpPr>
            <a:spLocks noGrp="1"/>
          </p:cNvSpPr>
          <p:nvPr>
            <p:ph type="body" idx="1"/>
          </p:nvPr>
        </p:nvSpPr>
        <p:spPr/>
        <p:txBody>
          <a:bodyPr/>
          <a:lstStyle/>
          <a:p>
            <a:pPr eaLnBrk="1" hangingPunct="1">
              <a:lnSpc>
                <a:spcPct val="90000"/>
              </a:lnSpc>
            </a:pPr>
            <a:r>
              <a:rPr lang="en-US" altLang="en-US" sz="2400" smtClean="0">
                <a:solidFill>
                  <a:srgbClr val="000000"/>
                </a:solidFill>
                <a:latin typeface="Times New Roman" panose="02020603050405020304" pitchFamily="18" charset="0"/>
              </a:rPr>
              <a:t>When a program </a:t>
            </a:r>
            <a:r>
              <a:rPr lang="en-US" altLang="en-US" sz="2400" i="1" smtClean="0">
                <a:solidFill>
                  <a:srgbClr val="000000"/>
                </a:solidFill>
                <a:latin typeface="Times New Roman" panose="02020603050405020304" pitchFamily="18" charset="0"/>
              </a:rPr>
              <a:t>calls</a:t>
            </a:r>
            <a:r>
              <a:rPr lang="en-US" altLang="en-US" sz="2400" smtClean="0">
                <a:solidFill>
                  <a:srgbClr val="000000"/>
                </a:solidFill>
                <a:latin typeface="Times New Roman" panose="02020603050405020304" pitchFamily="18" charset="0"/>
              </a:rPr>
              <a:t> a method, the called method must know how to </a:t>
            </a:r>
            <a:r>
              <a:rPr lang="en-US" altLang="en-US" sz="2400" i="1" smtClean="0">
                <a:solidFill>
                  <a:srgbClr val="000000"/>
                </a:solidFill>
                <a:latin typeface="Times New Roman" panose="02020603050405020304" pitchFamily="18" charset="0"/>
              </a:rPr>
              <a:t>return</a:t>
            </a:r>
            <a:r>
              <a:rPr lang="en-US" altLang="en-US" sz="2400" smtClean="0">
                <a:solidFill>
                  <a:srgbClr val="000000"/>
                </a:solidFill>
                <a:latin typeface="Times New Roman" panose="02020603050405020304" pitchFamily="18" charset="0"/>
              </a:rPr>
              <a:t> to its caller</a:t>
            </a:r>
          </a:p>
          <a:p>
            <a:pPr lvl="1" eaLnBrk="1" hangingPunct="1">
              <a:lnSpc>
                <a:spcPct val="90000"/>
              </a:lnSpc>
            </a:pPr>
            <a:r>
              <a:rPr lang="en-US" altLang="en-US" smtClean="0">
                <a:solidFill>
                  <a:srgbClr val="000000"/>
                </a:solidFill>
                <a:latin typeface="Times New Roman" panose="02020603050405020304" pitchFamily="18" charset="0"/>
              </a:rPr>
              <a:t>The </a:t>
            </a:r>
            <a:r>
              <a:rPr lang="en-US" altLang="en-US" i="1" smtClean="0">
                <a:solidFill>
                  <a:srgbClr val="000000"/>
                </a:solidFill>
                <a:latin typeface="Times New Roman" panose="02020603050405020304" pitchFamily="18" charset="0"/>
              </a:rPr>
              <a:t>return address </a:t>
            </a:r>
            <a:r>
              <a:rPr lang="en-US" altLang="en-US" smtClean="0">
                <a:solidFill>
                  <a:srgbClr val="000000"/>
                </a:solidFill>
                <a:latin typeface="Times New Roman" panose="02020603050405020304" pitchFamily="18" charset="0"/>
              </a:rPr>
              <a:t>of the calling method is </a:t>
            </a:r>
            <a:r>
              <a:rPr lang="en-US" altLang="en-US" i="1" smtClean="0">
                <a:solidFill>
                  <a:srgbClr val="000000"/>
                </a:solidFill>
                <a:latin typeface="Times New Roman" panose="02020603050405020304" pitchFamily="18" charset="0"/>
              </a:rPr>
              <a:t>pushed</a:t>
            </a:r>
            <a:r>
              <a:rPr lang="en-US" altLang="en-US" smtClean="0">
                <a:solidFill>
                  <a:srgbClr val="000000"/>
                </a:solidFill>
                <a:latin typeface="Times New Roman" panose="02020603050405020304" pitchFamily="18" charset="0"/>
              </a:rPr>
              <a:t> onto the  </a:t>
            </a:r>
            <a:r>
              <a:rPr lang="en-US" altLang="en-US" smtClean="0">
                <a:solidFill>
                  <a:srgbClr val="0000FF"/>
                </a:solidFill>
                <a:latin typeface="Times New Roman" panose="02020603050405020304" pitchFamily="18" charset="0"/>
              </a:rPr>
              <a:t>method-call stack</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z="2400" smtClean="0">
                <a:solidFill>
                  <a:srgbClr val="000000"/>
                </a:solidFill>
                <a:latin typeface="Times New Roman" panose="02020603050405020304" pitchFamily="18" charset="0"/>
              </a:rPr>
              <a:t>If a series of method calls occurs, the successive return addresses are pushed onto the stack in last-in, first-out order.</a:t>
            </a:r>
          </a:p>
          <a:p>
            <a:pPr eaLnBrk="1" hangingPunct="1">
              <a:lnSpc>
                <a:spcPct val="90000"/>
              </a:lnSpc>
            </a:pPr>
            <a:r>
              <a:rPr lang="en-US" altLang="en-US" sz="2400" smtClean="0">
                <a:solidFill>
                  <a:srgbClr val="000000"/>
                </a:solidFill>
                <a:latin typeface="Times New Roman" panose="02020603050405020304" pitchFamily="18" charset="0"/>
              </a:rPr>
              <a:t>The method call stack also contains the memory for the </a:t>
            </a:r>
            <a:r>
              <a:rPr lang="en-US" altLang="en-US" sz="2400" i="1" smtClean="0">
                <a:solidFill>
                  <a:srgbClr val="000000"/>
                </a:solidFill>
                <a:latin typeface="Times New Roman" panose="02020603050405020304" pitchFamily="18" charset="0"/>
              </a:rPr>
              <a:t>local variables</a:t>
            </a:r>
            <a:r>
              <a:rPr lang="en-US" altLang="en-US" sz="2400" smtClean="0">
                <a:solidFill>
                  <a:srgbClr val="000000"/>
                </a:solidFill>
                <a:latin typeface="Times New Roman" panose="02020603050405020304" pitchFamily="18" charset="0"/>
              </a:rPr>
              <a:t> (including the method parameters)</a:t>
            </a:r>
            <a:r>
              <a:rPr lang="en-US" altLang="en-US" sz="2400" i="1" smtClean="0">
                <a:solidFill>
                  <a:srgbClr val="000000"/>
                </a:solidFill>
                <a:latin typeface="Times New Roman" panose="02020603050405020304" pitchFamily="18" charset="0"/>
              </a:rPr>
              <a:t> </a:t>
            </a:r>
            <a:r>
              <a:rPr lang="en-US" altLang="en-US" sz="2400" smtClean="0">
                <a:solidFill>
                  <a:srgbClr val="000000"/>
                </a:solidFill>
                <a:latin typeface="Times New Roman" panose="02020603050405020304" pitchFamily="18" charset="0"/>
              </a:rPr>
              <a:t>used in each invocation of a method during a program’s execution. </a:t>
            </a:r>
          </a:p>
          <a:p>
            <a:pPr lvl="1" eaLnBrk="1" hangingPunct="1">
              <a:lnSpc>
                <a:spcPct val="90000"/>
              </a:lnSpc>
            </a:pPr>
            <a:r>
              <a:rPr lang="en-US" altLang="en-US" smtClean="0">
                <a:solidFill>
                  <a:srgbClr val="000000"/>
                </a:solidFill>
                <a:latin typeface="Times New Roman" panose="02020603050405020304" pitchFamily="18" charset="0"/>
              </a:rPr>
              <a:t>Stored as a portion of the method call stack known as the  </a:t>
            </a:r>
            <a:r>
              <a:rPr lang="en-US" altLang="en-US" smtClean="0">
                <a:solidFill>
                  <a:srgbClr val="0000FF"/>
                </a:solidFill>
                <a:latin typeface="Times New Roman" panose="02020603050405020304" pitchFamily="18" charset="0"/>
              </a:rPr>
              <a:t>stack frame</a:t>
            </a:r>
            <a:r>
              <a:rPr lang="en-US" altLang="en-US" smtClean="0">
                <a:solidFill>
                  <a:srgbClr val="000000"/>
                </a:solidFill>
                <a:latin typeface="Times New Roman" panose="02020603050405020304" pitchFamily="18" charset="0"/>
              </a:rPr>
              <a:t> (or </a:t>
            </a:r>
            <a:r>
              <a:rPr lang="en-US" altLang="en-US" smtClean="0">
                <a:solidFill>
                  <a:srgbClr val="0000FF"/>
                </a:solidFill>
                <a:latin typeface="Times New Roman" panose="02020603050405020304" pitchFamily="18" charset="0"/>
              </a:rPr>
              <a:t>activation record</a:t>
            </a:r>
            <a:r>
              <a:rPr lang="en-US" altLang="en-US" smtClean="0">
                <a:solidFill>
                  <a:srgbClr val="000000"/>
                </a:solidFill>
                <a:latin typeface="Times New Roman" panose="02020603050405020304" pitchFamily="18" charset="0"/>
              </a:rPr>
              <a:t>) of the method call.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6.6  </a:t>
            </a:r>
            <a:r>
              <a:rPr lang="en-US" dirty="0" smtClean="0">
                <a:solidFill>
                  <a:srgbClr val="3380E6"/>
                </a:solidFill>
                <a:latin typeface="Arial"/>
              </a:rPr>
              <a:t>Method-Call Stack and Activation Records (Cont.)</a:t>
            </a:r>
          </a:p>
        </p:txBody>
      </p:sp>
      <p:sp>
        <p:nvSpPr>
          <p:cNvPr id="52227"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When a method call is made, the stack frame for that method call is </a:t>
            </a:r>
            <a:r>
              <a:rPr lang="en-US" altLang="en-US" i="1" smtClean="0">
                <a:solidFill>
                  <a:srgbClr val="000000"/>
                </a:solidFill>
                <a:latin typeface="Times New Roman" panose="02020603050405020304" pitchFamily="18" charset="0"/>
              </a:rPr>
              <a:t>pushed</a:t>
            </a:r>
            <a:r>
              <a:rPr lang="en-US" altLang="en-US" smtClean="0">
                <a:solidFill>
                  <a:srgbClr val="000000"/>
                </a:solidFill>
                <a:latin typeface="Times New Roman" panose="02020603050405020304" pitchFamily="18" charset="0"/>
              </a:rPr>
              <a:t> onto the method call stack. </a:t>
            </a:r>
          </a:p>
          <a:p>
            <a:pPr eaLnBrk="1" hangingPunct="1"/>
            <a:r>
              <a:rPr lang="en-US" altLang="en-US" smtClean="0">
                <a:solidFill>
                  <a:srgbClr val="000000"/>
                </a:solidFill>
                <a:latin typeface="Times New Roman" panose="02020603050405020304" pitchFamily="18" charset="0"/>
              </a:rPr>
              <a:t>When the method returns to its caller, the stack frame is </a:t>
            </a:r>
            <a:r>
              <a:rPr lang="en-US" altLang="en-US" i="1" smtClean="0">
                <a:solidFill>
                  <a:srgbClr val="000000"/>
                </a:solidFill>
                <a:latin typeface="Times New Roman" panose="02020603050405020304" pitchFamily="18" charset="0"/>
              </a:rPr>
              <a:t>popped</a:t>
            </a:r>
            <a:r>
              <a:rPr lang="en-US" altLang="en-US" smtClean="0">
                <a:solidFill>
                  <a:srgbClr val="000000"/>
                </a:solidFill>
                <a:latin typeface="Times New Roman" panose="02020603050405020304" pitchFamily="18" charset="0"/>
              </a:rPr>
              <a:t> off the stack and those local variables are no longer known to the program. </a:t>
            </a:r>
          </a:p>
          <a:p>
            <a:pPr eaLnBrk="1" hangingPunct="1"/>
            <a:r>
              <a:rPr lang="en-US" altLang="en-US" smtClean="0">
                <a:solidFill>
                  <a:srgbClr val="000000"/>
                </a:solidFill>
                <a:latin typeface="Times New Roman" panose="02020603050405020304" pitchFamily="18" charset="0"/>
              </a:rPr>
              <a:t>If more method calls occur than can have their stack frames stored on the program-execution stack, an error known as a </a:t>
            </a:r>
            <a:r>
              <a:rPr lang="en-US" altLang="en-US" smtClean="0">
                <a:solidFill>
                  <a:srgbClr val="0000FF"/>
                </a:solidFill>
                <a:latin typeface="Times New Roman" panose="02020603050405020304" pitchFamily="18" charset="0"/>
              </a:rPr>
              <a:t>stack overflow</a:t>
            </a:r>
            <a:r>
              <a:rPr lang="en-US" altLang="en-US" smtClean="0">
                <a:solidFill>
                  <a:srgbClr val="000000"/>
                </a:solidFill>
                <a:latin typeface="Times New Roman" panose="02020603050405020304" pitchFamily="18" charset="0"/>
              </a:rPr>
              <a:t> occurs.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6.7  </a:t>
            </a:r>
            <a:r>
              <a:rPr lang="en-US" dirty="0" smtClean="0">
                <a:solidFill>
                  <a:srgbClr val="3380E6"/>
                </a:solidFill>
                <a:latin typeface="Arial"/>
              </a:rPr>
              <a:t>Argument Promotion and Casting</a:t>
            </a:r>
          </a:p>
        </p:txBody>
      </p:sp>
      <p:sp>
        <p:nvSpPr>
          <p:cNvPr id="53251" name="Text Placeholder 2"/>
          <p:cNvSpPr>
            <a:spLocks noGrp="1"/>
          </p:cNvSpPr>
          <p:nvPr>
            <p:ph type="body" idx="1"/>
          </p:nvPr>
        </p:nvSpPr>
        <p:spPr/>
        <p:txBody>
          <a:bodyPr/>
          <a:lstStyle/>
          <a:p>
            <a:pPr eaLnBrk="1" hangingPunct="1">
              <a:lnSpc>
                <a:spcPct val="80000"/>
              </a:lnSpc>
            </a:pPr>
            <a:r>
              <a:rPr lang="en-US" altLang="en-US" sz="2500" smtClean="0">
                <a:solidFill>
                  <a:srgbClr val="0000FF"/>
                </a:solidFill>
                <a:latin typeface="Times New Roman" panose="02020603050405020304" pitchFamily="18" charset="0"/>
              </a:rPr>
              <a:t>Argument promotion</a:t>
            </a:r>
          </a:p>
          <a:p>
            <a:pPr lvl="1" eaLnBrk="1" hangingPunct="1">
              <a:lnSpc>
                <a:spcPct val="80000"/>
              </a:lnSpc>
            </a:pPr>
            <a:r>
              <a:rPr lang="en-US" altLang="en-US" sz="2100" smtClean="0">
                <a:solidFill>
                  <a:srgbClr val="000000"/>
                </a:solidFill>
                <a:latin typeface="Times New Roman" panose="02020603050405020304" pitchFamily="18" charset="0"/>
              </a:rPr>
              <a:t>Converting an argument’s value, if possible, to the type that the method expects to receive in its corresponding parameter. </a:t>
            </a:r>
          </a:p>
          <a:p>
            <a:pPr eaLnBrk="1" hangingPunct="1">
              <a:lnSpc>
                <a:spcPct val="80000"/>
              </a:lnSpc>
            </a:pPr>
            <a:r>
              <a:rPr lang="en-US" altLang="en-US" sz="2500" smtClean="0">
                <a:solidFill>
                  <a:srgbClr val="000000"/>
                </a:solidFill>
                <a:latin typeface="Times New Roman" panose="02020603050405020304" pitchFamily="18" charset="0"/>
              </a:rPr>
              <a:t>Conversions may lead to compilation errors if Java’s </a:t>
            </a:r>
            <a:r>
              <a:rPr lang="en-US" altLang="en-US" sz="2500" smtClean="0">
                <a:solidFill>
                  <a:srgbClr val="0000FF"/>
                </a:solidFill>
                <a:latin typeface="Times New Roman" panose="02020603050405020304" pitchFamily="18" charset="0"/>
              </a:rPr>
              <a:t>promotion rules</a:t>
            </a:r>
            <a:r>
              <a:rPr lang="en-US" altLang="en-US" sz="2500" smtClean="0">
                <a:solidFill>
                  <a:srgbClr val="000000"/>
                </a:solidFill>
                <a:latin typeface="Times New Roman" panose="02020603050405020304" pitchFamily="18" charset="0"/>
              </a:rPr>
              <a:t> are not satisfied. </a:t>
            </a:r>
          </a:p>
          <a:p>
            <a:pPr eaLnBrk="1" hangingPunct="1">
              <a:lnSpc>
                <a:spcPct val="80000"/>
              </a:lnSpc>
            </a:pPr>
            <a:r>
              <a:rPr lang="en-US" altLang="en-US" sz="2500" smtClean="0">
                <a:solidFill>
                  <a:srgbClr val="000000"/>
                </a:solidFill>
                <a:latin typeface="Times New Roman" panose="02020603050405020304" pitchFamily="18" charset="0"/>
              </a:rPr>
              <a:t>Promotion rules </a:t>
            </a:r>
          </a:p>
          <a:p>
            <a:pPr lvl="1" eaLnBrk="1" hangingPunct="1">
              <a:lnSpc>
                <a:spcPct val="80000"/>
              </a:lnSpc>
            </a:pPr>
            <a:r>
              <a:rPr lang="en-US" altLang="en-US" sz="2100" smtClean="0">
                <a:solidFill>
                  <a:srgbClr val="000000"/>
                </a:solidFill>
                <a:latin typeface="Times New Roman" panose="02020603050405020304" pitchFamily="18" charset="0"/>
              </a:rPr>
              <a:t>specify which conversions are allowed.</a:t>
            </a:r>
          </a:p>
          <a:p>
            <a:pPr lvl="1" eaLnBrk="1" hangingPunct="1">
              <a:lnSpc>
                <a:spcPct val="80000"/>
              </a:lnSpc>
            </a:pPr>
            <a:r>
              <a:rPr lang="en-US" altLang="en-US" sz="2100" smtClean="0">
                <a:solidFill>
                  <a:srgbClr val="000000"/>
                </a:solidFill>
                <a:latin typeface="Times New Roman" panose="02020603050405020304" pitchFamily="18" charset="0"/>
              </a:rPr>
              <a:t>apply to expressions containing values of two or more primitive types and to primitive-type values passed as arguments to methods. </a:t>
            </a:r>
          </a:p>
          <a:p>
            <a:pPr eaLnBrk="1" hangingPunct="1">
              <a:lnSpc>
                <a:spcPct val="80000"/>
              </a:lnSpc>
            </a:pPr>
            <a:r>
              <a:rPr lang="en-US" altLang="en-US" sz="2500" smtClean="0">
                <a:solidFill>
                  <a:srgbClr val="000000"/>
                </a:solidFill>
                <a:latin typeface="Times New Roman" panose="02020603050405020304" pitchFamily="18" charset="0"/>
              </a:rPr>
              <a:t>Each value is promoted to the “highest” type in the expression. </a:t>
            </a:r>
          </a:p>
          <a:p>
            <a:pPr eaLnBrk="1" hangingPunct="1">
              <a:lnSpc>
                <a:spcPct val="80000"/>
              </a:lnSpc>
            </a:pPr>
            <a:r>
              <a:rPr lang="en-US" altLang="en-US" sz="2500" smtClean="0">
                <a:solidFill>
                  <a:srgbClr val="000000"/>
                </a:solidFill>
                <a:latin typeface="Times New Roman" panose="02020603050405020304" pitchFamily="18" charset="0"/>
              </a:rPr>
              <a:t>Figure 6.4 lists the primitive types and the types to which each can be promoted. </a:t>
            </a:r>
          </a:p>
          <a:p>
            <a:pPr eaLnBrk="1" hangingPunct="1">
              <a:lnSpc>
                <a:spcPct val="80000"/>
              </a:lnSpc>
            </a:pPr>
            <a:endParaRPr lang="en-US" altLang="en-US" sz="2500"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jhtp_06_Methods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6.7  </a:t>
            </a:r>
            <a:r>
              <a:rPr lang="en-US" dirty="0" smtClean="0">
                <a:solidFill>
                  <a:srgbClr val="3380E6"/>
                </a:solidFill>
                <a:latin typeface="Arial"/>
              </a:rPr>
              <a:t>Argument Promotion and Casting (Cont.)</a:t>
            </a:r>
          </a:p>
        </p:txBody>
      </p:sp>
      <p:sp>
        <p:nvSpPr>
          <p:cNvPr id="5529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Converting values to types lower in the table of Fig. 6.4 will result in different values if the lower type cannot represent the value of the higher type</a:t>
            </a:r>
          </a:p>
          <a:p>
            <a:pPr eaLnBrk="1" hangingPunct="1"/>
            <a:r>
              <a:rPr lang="en-US" altLang="en-US" smtClean="0">
                <a:solidFill>
                  <a:srgbClr val="000000"/>
                </a:solidFill>
                <a:latin typeface="Times New Roman" panose="02020603050405020304" pitchFamily="18" charset="0"/>
              </a:rPr>
              <a:t>In cases where information may be lost due to conversion, the Java compiler requires you to use a cast operator to explicitly force the conversion to occur—otherwise a compilation error occurs.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6.8  </a:t>
            </a:r>
            <a:r>
              <a:rPr lang="en-US" dirty="0" smtClean="0">
                <a:solidFill>
                  <a:srgbClr val="3380E6"/>
                </a:solidFill>
                <a:latin typeface="Arial"/>
              </a:rPr>
              <a:t>Java API Packages</a:t>
            </a:r>
          </a:p>
        </p:txBody>
      </p:sp>
      <p:sp>
        <p:nvSpPr>
          <p:cNvPr id="563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Java contains many predefined classes that are grouped into categories of related classes called packages. </a:t>
            </a:r>
          </a:p>
          <a:p>
            <a:pPr eaLnBrk="1" hangingPunct="1"/>
            <a:r>
              <a:rPr lang="en-US" altLang="en-US" smtClean="0">
                <a:solidFill>
                  <a:srgbClr val="000000"/>
                </a:solidFill>
                <a:latin typeface="Times New Roman" panose="02020603050405020304" pitchFamily="18" charset="0"/>
              </a:rPr>
              <a:t>A great strength of Java is the Java API’s thousands of classes. </a:t>
            </a:r>
          </a:p>
          <a:p>
            <a:pPr eaLnBrk="1" hangingPunct="1"/>
            <a:r>
              <a:rPr lang="en-US" altLang="en-US" smtClean="0">
                <a:solidFill>
                  <a:srgbClr val="000000"/>
                </a:solidFill>
                <a:latin typeface="Times New Roman" panose="02020603050405020304" pitchFamily="18" charset="0"/>
              </a:rPr>
              <a:t>Some key Java API packages that we use in this book are described in Fig. 6.5. </a:t>
            </a:r>
          </a:p>
          <a:p>
            <a:pPr eaLnBrk="1" hangingPunct="1"/>
            <a:r>
              <a:rPr lang="en-US" altLang="en-US" smtClean="0">
                <a:solidFill>
                  <a:srgbClr val="000000"/>
                </a:solidFill>
                <a:latin typeface="Times New Roman" panose="02020603050405020304" pitchFamily="18" charset="0"/>
              </a:rPr>
              <a:t>Overview of the packages in Java: </a:t>
            </a:r>
          </a:p>
          <a:p>
            <a:pPr lvl="2" eaLnBrk="1" hangingPunct="1"/>
            <a:r>
              <a:rPr lang="en-US" altLang="en-US" smtClean="0">
                <a:solidFill>
                  <a:srgbClr val="000000"/>
                </a:solidFill>
                <a:latin typeface="Lucida Console" panose="020B0609040504020204" pitchFamily="49" charset="0"/>
              </a:rPr>
              <a:t>http://docs.oracle.com/javase/7/docs/api/</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overview-summary.html</a:t>
            </a:r>
          </a:p>
          <a:p>
            <a:pPr lvl="2" eaLnBrk="1" hangingPunct="1"/>
            <a:r>
              <a:rPr lang="en-US" altLang="en-US" smtClean="0">
                <a:solidFill>
                  <a:srgbClr val="000000"/>
                </a:solidFill>
                <a:latin typeface="Lucida Console" panose="020B0609040504020204" pitchFamily="49" charset="0"/>
              </a:rPr>
              <a:t>http://download.java.net/jdk8/docs/api/</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overview-summary.html</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jhtp_06_Methods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jhtp_06_Methods_Page_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jhtp_06_Methods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6.2  </a:t>
            </a:r>
            <a:r>
              <a:rPr lang="en-US" smtClean="0">
                <a:solidFill>
                  <a:srgbClr val="3380E6"/>
                </a:solidFill>
                <a:latin typeface="Arial"/>
              </a:rPr>
              <a:t>Program Modules in Java </a:t>
            </a:r>
          </a:p>
        </p:txBody>
      </p:sp>
      <p:sp>
        <p:nvSpPr>
          <p:cNvPr id="1433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Java programs combine new methods and classes that you write with predefined methods and classes available in the </a:t>
            </a:r>
            <a:r>
              <a:rPr lang="en-US" altLang="en-US" smtClean="0">
                <a:solidFill>
                  <a:srgbClr val="0000FF"/>
                </a:solidFill>
                <a:latin typeface="Times New Roman" panose="02020603050405020304" pitchFamily="18" charset="0"/>
              </a:rPr>
              <a:t>Java Application Programming Interface</a:t>
            </a:r>
            <a:r>
              <a:rPr lang="en-US" altLang="en-US" smtClean="0">
                <a:solidFill>
                  <a:srgbClr val="000000"/>
                </a:solidFill>
                <a:latin typeface="Times New Roman" panose="02020603050405020304" pitchFamily="18" charset="0"/>
              </a:rPr>
              <a:t> and in other class libraries. </a:t>
            </a:r>
          </a:p>
          <a:p>
            <a:pPr eaLnBrk="1" hangingPunct="1"/>
            <a:r>
              <a:rPr lang="en-US" altLang="en-US" smtClean="0">
                <a:solidFill>
                  <a:srgbClr val="000000"/>
                </a:solidFill>
                <a:latin typeface="Times New Roman" panose="02020603050405020304" pitchFamily="18" charset="0"/>
              </a:rPr>
              <a:t>Related classes are typically grouped into packages so that they can be imported into programs and reused. </a:t>
            </a:r>
          </a:p>
          <a:p>
            <a:pPr lvl="1" eaLnBrk="1" hangingPunct="1"/>
            <a:r>
              <a:rPr lang="en-US" altLang="en-US" smtClean="0">
                <a:solidFill>
                  <a:srgbClr val="000000"/>
                </a:solidFill>
                <a:latin typeface="Times New Roman" panose="02020603050405020304" pitchFamily="18" charset="0"/>
              </a:rPr>
              <a:t>You’ll learn how to group your own classes into packages in Section 21.4.10.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06_Methods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Case Study: Secure Random-Number Generation</a:t>
            </a:r>
          </a:p>
        </p:txBody>
      </p:sp>
      <p:sp>
        <p:nvSpPr>
          <p:cNvPr id="61443"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Simulation and game playing</a:t>
            </a:r>
          </a:p>
          <a:p>
            <a:pPr lvl="1" eaLnBrk="1" hangingPunct="1">
              <a:lnSpc>
                <a:spcPct val="90000"/>
              </a:lnSpc>
            </a:pPr>
            <a:r>
              <a:rPr lang="en-US" altLang="en-US" smtClean="0">
                <a:solidFill>
                  <a:srgbClr val="0000FF"/>
                </a:solidFill>
                <a:latin typeface="Times New Roman" panose="02020603050405020304" pitchFamily="18" charset="0"/>
              </a:rPr>
              <a:t>element of chance</a:t>
            </a:r>
          </a:p>
          <a:p>
            <a:pPr lvl="1"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FF"/>
                </a:solidFill>
                <a:latin typeface="LucidaSansTypewriter" pitchFamily="49" charset="0"/>
              </a:rPr>
              <a:t>SecureRandom</a:t>
            </a:r>
            <a:r>
              <a:rPr lang="en-US" altLang="en-US" smtClean="0">
                <a:solidFill>
                  <a:srgbClr val="000000"/>
                </a:solidFill>
                <a:latin typeface="Times New Roman" panose="02020603050405020304" pitchFamily="18" charset="0"/>
              </a:rPr>
              <a:t> (package </a:t>
            </a:r>
            <a:r>
              <a:rPr lang="en-US" altLang="en-US" smtClean="0">
                <a:solidFill>
                  <a:srgbClr val="000000"/>
                </a:solidFill>
                <a:latin typeface="Lucida Console" panose="020B0609040504020204" pitchFamily="49" charset="0"/>
              </a:rPr>
              <a:t>java.security</a:t>
            </a:r>
            <a:r>
              <a:rPr lang="en-US" altLang="en-US" smtClean="0">
                <a:solidFill>
                  <a:srgbClr val="000000"/>
                </a:solidFill>
                <a:latin typeface="Times New Roman" panose="02020603050405020304" pitchFamily="18" charset="0"/>
              </a:rPr>
              <a:t>) </a:t>
            </a:r>
          </a:p>
          <a:p>
            <a:pPr eaLnBrk="1" hangingPunct="1">
              <a:lnSpc>
                <a:spcPct val="90000"/>
              </a:lnSpc>
            </a:pPr>
            <a:r>
              <a:rPr lang="en-US" altLang="en-US" smtClean="0">
                <a:solidFill>
                  <a:srgbClr val="000000"/>
                </a:solidFill>
                <a:latin typeface="Times New Roman" panose="02020603050405020304" pitchFamily="18" charset="0"/>
              </a:rPr>
              <a:t>Such objects can produce random </a:t>
            </a:r>
            <a:r>
              <a:rPr lang="en-US" altLang="en-US" smtClean="0">
                <a:solidFill>
                  <a:srgbClr val="000000"/>
                </a:solidFill>
                <a:latin typeface="Lucida Console" panose="020B0609040504020204" pitchFamily="49" charset="0"/>
              </a:rPr>
              <a:t>boolean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byte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float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double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long</a:t>
            </a:r>
            <a:r>
              <a:rPr lang="en-US" altLang="en-US" smtClean="0">
                <a:solidFill>
                  <a:srgbClr val="000000"/>
                </a:solidFill>
                <a:latin typeface="Times New Roman" panose="02020603050405020304" pitchFamily="18" charset="0"/>
              </a:rPr>
              <a:t> and Gaussian values</a:t>
            </a:r>
          </a:p>
          <a:p>
            <a:pPr eaLnBrk="1" hangingPunct="1">
              <a:lnSpc>
                <a:spcPct val="90000"/>
              </a:lnSpc>
            </a:pPr>
            <a:r>
              <a:rPr lang="en-US" altLang="en-US" smtClean="0">
                <a:solidFill>
                  <a:srgbClr val="000000"/>
                </a:solidFill>
                <a:latin typeface="Lucida Console" panose="020B0609040504020204" pitchFamily="49" charset="0"/>
              </a:rPr>
              <a:t>SecureRandom</a:t>
            </a:r>
            <a:r>
              <a:rPr lang="en-US" altLang="en-US" smtClean="0">
                <a:solidFill>
                  <a:srgbClr val="000000"/>
                </a:solidFill>
                <a:latin typeface="Times New Roman" panose="02020603050405020304" pitchFamily="18" charset="0"/>
              </a:rPr>
              <a:t> objects produce </a:t>
            </a:r>
            <a:r>
              <a:rPr lang="en-US" altLang="en-US" smtClean="0">
                <a:solidFill>
                  <a:srgbClr val="0000FF"/>
                </a:solidFill>
                <a:latin typeface="Times New Roman" panose="02020603050405020304" pitchFamily="18" charset="0"/>
              </a:rPr>
              <a:t>nondeterministic random numbers</a:t>
            </a:r>
            <a:r>
              <a:rPr lang="en-US" altLang="en-US" smtClean="0">
                <a:solidFill>
                  <a:srgbClr val="000000"/>
                </a:solidFill>
                <a:latin typeface="Times New Roman" panose="02020603050405020304" pitchFamily="18" charset="0"/>
              </a:rPr>
              <a:t> that </a:t>
            </a:r>
            <a:r>
              <a:rPr lang="en-US" altLang="en-US" i="1" smtClean="0">
                <a:solidFill>
                  <a:srgbClr val="000000"/>
                </a:solidFill>
                <a:latin typeface="Times New Roman" panose="02020603050405020304" pitchFamily="18" charset="0"/>
              </a:rPr>
              <a:t>cannot</a:t>
            </a:r>
            <a:r>
              <a:rPr lang="en-US" altLang="en-US" smtClean="0">
                <a:solidFill>
                  <a:srgbClr val="000000"/>
                </a:solidFill>
                <a:latin typeface="Times New Roman" panose="02020603050405020304" pitchFamily="18" charset="0"/>
              </a:rPr>
              <a:t> be predicted. </a:t>
            </a:r>
          </a:p>
          <a:p>
            <a:pPr eaLnBrk="1" hangingPunct="1">
              <a:lnSpc>
                <a:spcPct val="90000"/>
              </a:lnSpc>
            </a:pPr>
            <a:r>
              <a:rPr lang="en-US" altLang="en-US" smtClean="0">
                <a:solidFill>
                  <a:srgbClr val="000000"/>
                </a:solidFill>
                <a:latin typeface="Times New Roman" panose="02020603050405020304" pitchFamily="18" charset="0"/>
              </a:rPr>
              <a:t>Documentation for class </a:t>
            </a:r>
            <a:r>
              <a:rPr lang="en-US" altLang="en-US" smtClean="0">
                <a:solidFill>
                  <a:srgbClr val="000000"/>
                </a:solidFill>
                <a:latin typeface="Lucida Console" panose="020B0609040504020204" pitchFamily="49" charset="0"/>
              </a:rPr>
              <a:t>SecureRandom</a:t>
            </a:r>
          </a:p>
          <a:p>
            <a:pPr lvl="2" eaLnBrk="1" hangingPunct="1">
              <a:lnSpc>
                <a:spcPct val="90000"/>
              </a:lnSpc>
            </a:pPr>
            <a:r>
              <a:rPr lang="en-US" altLang="en-US" smtClean="0">
                <a:solidFill>
                  <a:srgbClr val="000000"/>
                </a:solidFill>
                <a:latin typeface="Lucida Console" panose="020B0609040504020204" pitchFamily="49" charset="0"/>
              </a:rPr>
              <a:t>docs.oracle.com/javase/7/docs/api/java/</a:t>
            </a:r>
            <a:br>
              <a:rPr lang="en-US" altLang="en-US" smtClean="0">
                <a:solidFill>
                  <a:srgbClr val="000000"/>
                </a:solidFill>
                <a:latin typeface="Lucida Console" panose="020B0609040504020204" pitchFamily="49" charset="0"/>
              </a:rPr>
            </a:br>
            <a:r>
              <a:rPr lang="en-US" altLang="en-US" smtClean="0">
                <a:solidFill>
                  <a:srgbClr val="000000"/>
                </a:solidFill>
                <a:latin typeface="Lucida Console" panose="020B0609040504020204" pitchFamily="49" charset="0"/>
              </a:rPr>
              <a:t>security/SecureRandom.html</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Case Study: Random-Number Generation (Cont.)</a:t>
            </a:r>
          </a:p>
        </p:txBody>
      </p:sp>
      <p:sp>
        <p:nvSpPr>
          <p:cNvPr id="6246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The range of values produced by </a:t>
            </a:r>
            <a:r>
              <a:rPr lang="en-US" altLang="en-US" smtClean="0">
                <a:solidFill>
                  <a:srgbClr val="000000"/>
                </a:solidFill>
                <a:latin typeface="Lucida Console" panose="020B0609040504020204" pitchFamily="49" charset="0"/>
              </a:rPr>
              <a:t>SecureRandom</a:t>
            </a:r>
            <a:r>
              <a:rPr lang="en-US" altLang="en-US" smtClean="0">
                <a:solidFill>
                  <a:srgbClr val="000000"/>
                </a:solidFill>
                <a:latin typeface="Times New Roman" panose="02020603050405020304" pitchFamily="18" charset="0"/>
              </a:rPr>
              <a:t> method </a:t>
            </a:r>
            <a:r>
              <a:rPr lang="en-US" altLang="en-US" smtClean="0">
                <a:solidFill>
                  <a:srgbClr val="000000"/>
                </a:solidFill>
                <a:latin typeface="Lucida Console" panose="020B0609040504020204" pitchFamily="49" charset="0"/>
              </a:rPr>
              <a:t>nextInt</a:t>
            </a:r>
            <a:r>
              <a:rPr lang="en-US" altLang="en-US" smtClean="0">
                <a:solidFill>
                  <a:srgbClr val="000000"/>
                </a:solidFill>
                <a:latin typeface="Times New Roman" panose="02020603050405020304" pitchFamily="18" charset="0"/>
              </a:rPr>
              <a:t> often differs from the range of values required in a particular Java application. </a:t>
            </a:r>
          </a:p>
          <a:p>
            <a:pPr eaLnBrk="1" hangingPunct="1">
              <a:lnSpc>
                <a:spcPct val="90000"/>
              </a:lnSpc>
            </a:pPr>
            <a:r>
              <a:rPr lang="en-US" altLang="en-US" smtClean="0">
                <a:solidFill>
                  <a:srgbClr val="000000"/>
                </a:solidFill>
                <a:latin typeface="Lucida Console" panose="020B0609040504020204" pitchFamily="49" charset="0"/>
              </a:rPr>
              <a:t>SecureRandom</a:t>
            </a:r>
            <a:r>
              <a:rPr lang="en-US" altLang="en-US" smtClean="0">
                <a:solidFill>
                  <a:srgbClr val="000000"/>
                </a:solidFill>
                <a:latin typeface="Times New Roman" panose="02020603050405020304" pitchFamily="18" charset="0"/>
              </a:rPr>
              <a:t> method </a:t>
            </a:r>
            <a:r>
              <a:rPr lang="en-US" altLang="en-US" smtClean="0">
                <a:solidFill>
                  <a:srgbClr val="000000"/>
                </a:solidFill>
                <a:latin typeface="Lucida Console" panose="020B0609040504020204" pitchFamily="49" charset="0"/>
              </a:rPr>
              <a:t>nextInt</a:t>
            </a:r>
            <a:r>
              <a:rPr lang="en-US" altLang="en-US" smtClean="0">
                <a:solidFill>
                  <a:srgbClr val="000000"/>
                </a:solidFill>
                <a:latin typeface="Times New Roman" panose="02020603050405020304" pitchFamily="18" charset="0"/>
              </a:rPr>
              <a:t> that receives an </a:t>
            </a:r>
            <a:r>
              <a:rPr lang="en-US" altLang="en-US" smtClean="0">
                <a:solidFill>
                  <a:srgbClr val="000000"/>
                </a:solidFill>
                <a:latin typeface="Lucida Console" panose="020B0609040504020204" pitchFamily="49" charset="0"/>
              </a:rPr>
              <a:t>int</a:t>
            </a:r>
            <a:r>
              <a:rPr lang="en-US" altLang="en-US" smtClean="0">
                <a:solidFill>
                  <a:srgbClr val="000000"/>
                </a:solidFill>
                <a:latin typeface="Times New Roman" panose="02020603050405020304" pitchFamily="18" charset="0"/>
              </a:rPr>
              <a:t> argument returns a value from 0 up to, but not including, the argument’s value.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Case Study: Random-Number Generation (Cont.)</a:t>
            </a:r>
          </a:p>
        </p:txBody>
      </p:sp>
      <p:sp>
        <p:nvSpPr>
          <p:cNvPr id="6144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Rolling a Six-Sided Die</a:t>
            </a:r>
          </a:p>
          <a:p>
            <a:pPr lvl="1" eaLnBrk="1" hangingPunct="1">
              <a:defRPr/>
            </a:pPr>
            <a:r>
              <a:rPr lang="en-US" altLang="en-US" sz="2000" dirty="0" smtClean="0">
                <a:solidFill>
                  <a:srgbClr val="000000"/>
                </a:solidFill>
                <a:latin typeface="Lucida Console" pitchFamily="49" charset="0"/>
              </a:rPr>
              <a:t>face = </a:t>
            </a:r>
            <a:r>
              <a:rPr lang="en-US" altLang="en-US" sz="2000" dirty="0" smtClean="0">
                <a:solidFill>
                  <a:srgbClr val="128AFF"/>
                </a:solidFill>
                <a:latin typeface="Lucida Console" pitchFamily="49" charset="0"/>
              </a:rPr>
              <a:t>1</a:t>
            </a:r>
            <a:r>
              <a:rPr lang="en-US" altLang="en-US" sz="2000" dirty="0" smtClean="0">
                <a:solidFill>
                  <a:srgbClr val="000000"/>
                </a:solidFill>
                <a:latin typeface="Lucida Console" pitchFamily="49" charset="0"/>
              </a:rPr>
              <a:t> + </a:t>
            </a:r>
            <a:r>
              <a:rPr lang="en-US" altLang="en-US" sz="2000" dirty="0" err="1" smtClean="0">
                <a:solidFill>
                  <a:srgbClr val="000000"/>
                </a:solidFill>
                <a:latin typeface="Lucida Console" pitchFamily="49" charset="0"/>
              </a:rPr>
              <a:t>randomNumbers.nextInt</a:t>
            </a:r>
            <a:r>
              <a:rPr lang="en-US" altLang="en-US" sz="2000" dirty="0" smtClean="0">
                <a:solidFill>
                  <a:srgbClr val="000000"/>
                </a:solidFill>
                <a:latin typeface="Lucida Console" pitchFamily="49" charset="0"/>
              </a:rPr>
              <a:t>(</a:t>
            </a:r>
            <a:r>
              <a:rPr lang="en-US" altLang="en-US" sz="2000" dirty="0" smtClean="0">
                <a:solidFill>
                  <a:srgbClr val="128AFF"/>
                </a:solidFill>
                <a:latin typeface="Lucida Console" pitchFamily="49" charset="0"/>
              </a:rPr>
              <a:t>6</a:t>
            </a:r>
            <a:r>
              <a:rPr lang="en-US" altLang="en-US" sz="2000" dirty="0" smtClean="0">
                <a:solidFill>
                  <a:srgbClr val="000000"/>
                </a:solidFill>
                <a:latin typeface="Lucida Console" pitchFamily="49" charset="0"/>
              </a:rPr>
              <a:t>);</a:t>
            </a:r>
          </a:p>
          <a:p>
            <a:pPr eaLnBrk="1" hangingPunct="1">
              <a:defRPr/>
            </a:pPr>
            <a:r>
              <a:rPr lang="en-US" altLang="en-US" sz="2400" dirty="0" smtClean="0">
                <a:solidFill>
                  <a:srgbClr val="000000"/>
                </a:solidFill>
                <a:latin typeface="Times New Roman" pitchFamily="18" charset="0"/>
              </a:rPr>
              <a:t>The argument </a:t>
            </a:r>
            <a:r>
              <a:rPr lang="en-US" altLang="en-US" sz="2400" dirty="0" smtClean="0">
                <a:solidFill>
                  <a:srgbClr val="000000"/>
                </a:solidFill>
                <a:latin typeface="Lucida Console" pitchFamily="49" charset="0"/>
              </a:rPr>
              <a:t>6</a:t>
            </a:r>
            <a:r>
              <a:rPr lang="en-US" altLang="en-US" sz="2400" dirty="0" smtClean="0">
                <a:solidFill>
                  <a:srgbClr val="000000"/>
                </a:solidFill>
                <a:latin typeface="Times New Roman" pitchFamily="18" charset="0"/>
              </a:rPr>
              <a:t>—called the </a:t>
            </a:r>
            <a:r>
              <a:rPr lang="en-US" altLang="en-US" sz="2400" dirty="0" smtClean="0">
                <a:solidFill>
                  <a:srgbClr val="0000FF"/>
                </a:solidFill>
                <a:latin typeface="Times New Roman" pitchFamily="18" charset="0"/>
              </a:rPr>
              <a:t>scaling factor</a:t>
            </a:r>
            <a:r>
              <a:rPr lang="en-US" altLang="en-US" sz="2400" dirty="0" smtClean="0">
                <a:solidFill>
                  <a:srgbClr val="000000"/>
                </a:solidFill>
                <a:latin typeface="Times New Roman" pitchFamily="18" charset="0"/>
              </a:rPr>
              <a:t>—represents the number of unique values that </a:t>
            </a:r>
            <a:r>
              <a:rPr lang="en-US" altLang="en-US" sz="2400" dirty="0" err="1" smtClean="0">
                <a:solidFill>
                  <a:srgbClr val="000000"/>
                </a:solidFill>
                <a:latin typeface="Lucida Console" pitchFamily="49" charset="0"/>
              </a:rPr>
              <a:t>nextInt</a:t>
            </a:r>
            <a:r>
              <a:rPr lang="en-US" altLang="en-US" sz="2400" dirty="0" smtClean="0">
                <a:solidFill>
                  <a:srgbClr val="000000"/>
                </a:solidFill>
                <a:latin typeface="Times New Roman" pitchFamily="18" charset="0"/>
              </a:rPr>
              <a:t> should produce (0–5)</a:t>
            </a:r>
          </a:p>
          <a:p>
            <a:pPr eaLnBrk="1" hangingPunct="1">
              <a:defRPr/>
            </a:pPr>
            <a:r>
              <a:rPr lang="en-US" altLang="en-US" sz="2400" dirty="0" smtClean="0">
                <a:solidFill>
                  <a:srgbClr val="000000"/>
                </a:solidFill>
                <a:latin typeface="Times New Roman" pitchFamily="18" charset="0"/>
              </a:rPr>
              <a:t>This is called </a:t>
            </a:r>
            <a:r>
              <a:rPr lang="en-US" altLang="en-US" sz="2400" dirty="0" smtClean="0">
                <a:solidFill>
                  <a:srgbClr val="0000FF"/>
                </a:solidFill>
                <a:latin typeface="Times New Roman" pitchFamily="18" charset="0"/>
              </a:rPr>
              <a:t>scaling </a:t>
            </a:r>
            <a:r>
              <a:rPr lang="en-US" altLang="en-US" sz="2400" dirty="0" smtClean="0">
                <a:solidFill>
                  <a:srgbClr val="000000"/>
                </a:solidFill>
                <a:latin typeface="Times New Roman" pitchFamily="18" charset="0"/>
              </a:rPr>
              <a:t>the range of values</a:t>
            </a:r>
          </a:p>
          <a:p>
            <a:pPr eaLnBrk="1" hangingPunct="1">
              <a:defRPr/>
            </a:pPr>
            <a:r>
              <a:rPr lang="en-US" altLang="en-US" sz="2400" dirty="0" smtClean="0">
                <a:solidFill>
                  <a:srgbClr val="000000"/>
                </a:solidFill>
                <a:latin typeface="Times New Roman" pitchFamily="18" charset="0"/>
              </a:rPr>
              <a:t>A six-sided die has the numbers 1–6 on its faces, not 0–5. </a:t>
            </a:r>
          </a:p>
          <a:p>
            <a:pPr eaLnBrk="1" hangingPunct="1">
              <a:defRPr/>
            </a:pPr>
            <a:r>
              <a:rPr lang="en-US" altLang="en-US" sz="2400" dirty="0" smtClean="0">
                <a:solidFill>
                  <a:srgbClr val="000000"/>
                </a:solidFill>
                <a:latin typeface="Times New Roman" pitchFamily="18" charset="0"/>
              </a:rPr>
              <a:t>We </a:t>
            </a:r>
            <a:r>
              <a:rPr lang="en-US" altLang="en-US" sz="2400" dirty="0" smtClean="0">
                <a:solidFill>
                  <a:srgbClr val="0000FF"/>
                </a:solidFill>
                <a:latin typeface="Times New Roman" pitchFamily="18" charset="0"/>
              </a:rPr>
              <a:t>shift</a:t>
            </a:r>
            <a:r>
              <a:rPr lang="en-US" altLang="en-US" sz="2400" dirty="0" smtClean="0">
                <a:solidFill>
                  <a:srgbClr val="000000"/>
                </a:solidFill>
                <a:latin typeface="Times New Roman" pitchFamily="18" charset="0"/>
              </a:rPr>
              <a:t> the range of numbers produced by adding a </a:t>
            </a:r>
            <a:r>
              <a:rPr lang="en-US" altLang="en-US" sz="2400" dirty="0" smtClean="0">
                <a:solidFill>
                  <a:srgbClr val="0000FF"/>
                </a:solidFill>
                <a:latin typeface="Times New Roman" pitchFamily="18" charset="0"/>
              </a:rPr>
              <a:t>shifting value</a:t>
            </a:r>
            <a:r>
              <a:rPr lang="en-US" altLang="en-US" sz="2400" dirty="0" smtClean="0">
                <a:solidFill>
                  <a:srgbClr val="000000"/>
                </a:solidFill>
                <a:latin typeface="Times New Roman" pitchFamily="18" charset="0"/>
              </a:rPr>
              <a:t>—in this case 1—to our previous result, as in </a:t>
            </a:r>
          </a:p>
          <a:p>
            <a:pPr eaLnBrk="1" hangingPunct="1">
              <a:defRPr/>
            </a:pPr>
            <a:r>
              <a:rPr lang="en-US" altLang="en-US" sz="2400" dirty="0" smtClean="0">
                <a:solidFill>
                  <a:srgbClr val="000000"/>
                </a:solidFill>
                <a:latin typeface="Times New Roman" pitchFamily="18" charset="0"/>
              </a:rPr>
              <a:t>The shifting value (</a:t>
            </a:r>
            <a:r>
              <a:rPr lang="en-US" altLang="en-US" sz="2400" dirty="0" smtClean="0">
                <a:solidFill>
                  <a:srgbClr val="000000"/>
                </a:solidFill>
                <a:latin typeface="Lucida Console" pitchFamily="49" charset="0"/>
              </a:rPr>
              <a:t>1</a:t>
            </a:r>
            <a:r>
              <a:rPr lang="en-US" altLang="en-US" sz="2400" dirty="0" smtClean="0">
                <a:solidFill>
                  <a:srgbClr val="000000"/>
                </a:solidFill>
                <a:latin typeface="Times New Roman" pitchFamily="18" charset="0"/>
              </a:rPr>
              <a:t>) specifies the first value in the desired range of random </a:t>
            </a:r>
            <a:r>
              <a:rPr lang="en-US" altLang="en-US" dirty="0" smtClean="0">
                <a:solidFill>
                  <a:srgbClr val="000000"/>
                </a:solidFill>
                <a:latin typeface="Times New Roman" pitchFamily="18" charset="0"/>
              </a:rPr>
              <a:t>integers.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descr="jhtp_06_Methods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1" descr="jhtp_06_Methods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6.9  </a:t>
            </a:r>
            <a:r>
              <a:rPr lang="en-US" dirty="0" smtClean="0">
                <a:solidFill>
                  <a:srgbClr val="3380E6"/>
                </a:solidFill>
                <a:latin typeface="Arial"/>
              </a:rPr>
              <a:t>Case Study: Random-Number Generation (Cont.)</a:t>
            </a:r>
          </a:p>
        </p:txBody>
      </p:sp>
      <p:sp>
        <p:nvSpPr>
          <p:cNvPr id="6656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Fig 6.7: Rolling a Six-Sided Die 6,000,000 Times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descr="jhtp_06_Methods_Page_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jhtp_06_Methods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jhtp_06_Methods_Page_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jhtp_06_Methods_Page_04"/>
          <p:cNvPicPr>
            <a:picLocks noGrp="1" noChangeAspect="1"/>
          </p:cNvPicPr>
          <p:nvPr isPhoto="1"/>
        </p:nvPicPr>
        <p:blipFill>
          <a:blip r:embed="rId2" cstate="print">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Case Study: A Game of Chance; Introducing </a:t>
            </a:r>
            <a:r>
              <a:rPr lang="en-US" dirty="0" err="1" smtClean="0">
                <a:solidFill>
                  <a:srgbClr val="3380E6"/>
                </a:solidFill>
                <a:latin typeface="Lucida Console" panose="020B0609040504020204" pitchFamily="49" charset="0"/>
              </a:rPr>
              <a:t>enum</a:t>
            </a:r>
            <a:r>
              <a:rPr lang="en-US" dirty="0" smtClean="0">
                <a:solidFill>
                  <a:srgbClr val="3380E6"/>
                </a:solidFill>
                <a:latin typeface="Arial"/>
              </a:rPr>
              <a:t> Types</a:t>
            </a:r>
          </a:p>
        </p:txBody>
      </p:sp>
      <p:sp>
        <p:nvSpPr>
          <p:cNvPr id="70659"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Basic rules for the dice game Craps:</a:t>
            </a:r>
          </a:p>
          <a:p>
            <a:pPr lvl="1" eaLnBrk="1" hangingPunct="1"/>
            <a:r>
              <a:rPr lang="en-US" altLang="en-US" i="1" smtClean="0">
                <a:solidFill>
                  <a:srgbClr val="000000"/>
                </a:solidFill>
                <a:latin typeface="AGaramond" pitchFamily="50" charset="0"/>
              </a:rPr>
              <a:t>You roll two dice. Each die has six faces, which contain one, two, three, four, five and six spots, respectively. After the dice have come to rest, the sum of the spots on the two upward faces is calculated. If the sum is 7 or 11 on the first throw, you win. If the sum is 2, 3 or 12 on the first throw (called “craps”), you lose (i.e., the “house” wins). If the sum is 4, 5, 6, 8, 9 or 10 on the first throw, that sum becomes your “point.” To win, you must continue rolling the dice until you “make your point” (i.e., roll that same point value). You lose by rolling a 7 before making your point. </a:t>
            </a:r>
            <a:endParaRPr lang="en-US" altLang="en-US" smtClean="0">
              <a:solidFill>
                <a:srgbClr val="000000"/>
              </a:solidFill>
              <a:latin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jhtp_06_Methods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jhtp_06_Methods_Page_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jhtp_06_Methods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jhtp_06_Methods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descr="jhtp_06_Methods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Case Study: A Game of Chance; Introducing </a:t>
            </a:r>
            <a:r>
              <a:rPr lang="en-US" dirty="0" err="1">
                <a:solidFill>
                  <a:srgbClr val="3380E6"/>
                </a:solidFill>
                <a:latin typeface="Lucida Console" panose="020B0609040504020204" pitchFamily="49" charset="0"/>
              </a:rPr>
              <a:t>enum</a:t>
            </a:r>
            <a:r>
              <a:rPr lang="en-US" dirty="0">
                <a:solidFill>
                  <a:srgbClr val="3380E6"/>
                </a:solidFill>
                <a:latin typeface="Arial"/>
              </a:rPr>
              <a:t> </a:t>
            </a:r>
            <a:r>
              <a:rPr lang="en-US" dirty="0" smtClean="0">
                <a:solidFill>
                  <a:srgbClr val="3380E6"/>
                </a:solidFill>
                <a:latin typeface="Arial"/>
              </a:rPr>
              <a:t>Types (Cont.)</a:t>
            </a:r>
          </a:p>
        </p:txBody>
      </p:sp>
      <p:sp>
        <p:nvSpPr>
          <p:cNvPr id="7680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Notes:</a:t>
            </a:r>
          </a:p>
          <a:p>
            <a:pPr lvl="1" eaLnBrk="1" hangingPunct="1"/>
            <a:r>
              <a:rPr lang="en-US" altLang="en-US" smtClean="0">
                <a:solidFill>
                  <a:srgbClr val="000000"/>
                </a:solidFill>
                <a:latin typeface="Lucida Console" panose="020B0609040504020204" pitchFamily="49" charset="0"/>
              </a:rPr>
              <a:t>myPoint</a:t>
            </a:r>
            <a:r>
              <a:rPr lang="en-US" altLang="en-US" smtClean="0">
                <a:solidFill>
                  <a:srgbClr val="000000"/>
                </a:solidFill>
                <a:latin typeface="Times New Roman" panose="02020603050405020304" pitchFamily="18" charset="0"/>
              </a:rPr>
              <a:t> is initialized to </a:t>
            </a:r>
            <a:r>
              <a:rPr lang="en-US" altLang="en-US" smtClean="0">
                <a:solidFill>
                  <a:srgbClr val="000000"/>
                </a:solidFill>
                <a:latin typeface="Lucida Console" panose="020B0609040504020204" pitchFamily="49" charset="0"/>
              </a:rPr>
              <a:t>0</a:t>
            </a:r>
            <a:r>
              <a:rPr lang="en-US" altLang="en-US" smtClean="0">
                <a:solidFill>
                  <a:srgbClr val="000000"/>
                </a:solidFill>
                <a:latin typeface="Times New Roman" panose="02020603050405020304" pitchFamily="18" charset="0"/>
              </a:rPr>
              <a:t> to ensure that the application will compile. </a:t>
            </a:r>
          </a:p>
          <a:p>
            <a:pPr lvl="1" eaLnBrk="1" hangingPunct="1"/>
            <a:r>
              <a:rPr lang="en-US" altLang="en-US" smtClean="0">
                <a:solidFill>
                  <a:srgbClr val="000000"/>
                </a:solidFill>
                <a:latin typeface="Times New Roman" panose="02020603050405020304" pitchFamily="18" charset="0"/>
              </a:rPr>
              <a:t>If you do not initialize </a:t>
            </a:r>
            <a:r>
              <a:rPr lang="en-US" altLang="en-US" smtClean="0">
                <a:solidFill>
                  <a:srgbClr val="000000"/>
                </a:solidFill>
                <a:latin typeface="Lucida Console" panose="020B0609040504020204" pitchFamily="49" charset="0"/>
              </a:rPr>
              <a:t>myPoint</a:t>
            </a:r>
            <a:r>
              <a:rPr lang="en-US" altLang="en-US" smtClean="0">
                <a:solidFill>
                  <a:srgbClr val="000000"/>
                </a:solidFill>
                <a:latin typeface="Times New Roman" panose="02020603050405020304" pitchFamily="18" charset="0"/>
              </a:rPr>
              <a:t>, the compiler issues an error, because </a:t>
            </a:r>
            <a:r>
              <a:rPr lang="en-US" altLang="en-US" smtClean="0">
                <a:solidFill>
                  <a:srgbClr val="000000"/>
                </a:solidFill>
                <a:latin typeface="Lucida Console" panose="020B0609040504020204" pitchFamily="49" charset="0"/>
              </a:rPr>
              <a:t>myPoint</a:t>
            </a:r>
            <a:r>
              <a:rPr lang="en-US" altLang="en-US" smtClean="0">
                <a:solidFill>
                  <a:srgbClr val="000000"/>
                </a:solidFill>
                <a:latin typeface="Times New Roman" panose="02020603050405020304" pitchFamily="18" charset="0"/>
              </a:rPr>
              <a:t> is not assigned a value in every </a:t>
            </a:r>
            <a:r>
              <a:rPr lang="en-US" altLang="en-US" smtClean="0">
                <a:solidFill>
                  <a:srgbClr val="000000"/>
                </a:solidFill>
                <a:latin typeface="Lucida Console" panose="020B0609040504020204" pitchFamily="49" charset="0"/>
              </a:rPr>
              <a:t>case</a:t>
            </a:r>
            <a:r>
              <a:rPr lang="en-US" altLang="en-US" smtClean="0">
                <a:solidFill>
                  <a:srgbClr val="000000"/>
                </a:solidFill>
                <a:latin typeface="Times New Roman" panose="02020603050405020304" pitchFamily="18" charset="0"/>
              </a:rPr>
              <a:t> of the </a:t>
            </a:r>
            <a:r>
              <a:rPr lang="en-US" altLang="en-US" smtClean="0">
                <a:solidFill>
                  <a:srgbClr val="000000"/>
                </a:solidFill>
                <a:latin typeface="Lucida Console" panose="020B0609040504020204" pitchFamily="49" charset="0"/>
              </a:rPr>
              <a:t>switch</a:t>
            </a:r>
            <a:r>
              <a:rPr lang="en-US" altLang="en-US" smtClean="0">
                <a:solidFill>
                  <a:srgbClr val="000000"/>
                </a:solidFill>
                <a:latin typeface="Times New Roman" panose="02020603050405020304" pitchFamily="18" charset="0"/>
              </a:rPr>
              <a:t> statement, and thus the program could try to use </a:t>
            </a:r>
            <a:r>
              <a:rPr lang="en-US" altLang="en-US" smtClean="0">
                <a:solidFill>
                  <a:srgbClr val="000000"/>
                </a:solidFill>
                <a:latin typeface="Lucida Console" panose="020B0609040504020204" pitchFamily="49" charset="0"/>
              </a:rPr>
              <a:t>myPoint</a:t>
            </a:r>
            <a:r>
              <a:rPr lang="en-US" altLang="en-US" smtClean="0">
                <a:solidFill>
                  <a:srgbClr val="000000"/>
                </a:solidFill>
                <a:latin typeface="Times New Roman" panose="02020603050405020304" pitchFamily="18" charset="0"/>
              </a:rPr>
              <a:t> before it is assigned a value. </a:t>
            </a:r>
          </a:p>
          <a:p>
            <a:pPr lvl="1" eaLnBrk="1" hangingPunct="1"/>
            <a:r>
              <a:rPr lang="en-US" altLang="en-US" smtClean="0">
                <a:solidFill>
                  <a:srgbClr val="000000"/>
                </a:solidFill>
                <a:latin typeface="Lucida Console" panose="020B0609040504020204" pitchFamily="49" charset="0"/>
              </a:rPr>
              <a:t>gameStatus</a:t>
            </a:r>
            <a:r>
              <a:rPr lang="en-US" altLang="en-US" smtClean="0">
                <a:solidFill>
                  <a:srgbClr val="000000"/>
                </a:solidFill>
                <a:latin typeface="Times New Roman" panose="02020603050405020304" pitchFamily="18" charset="0"/>
              </a:rPr>
              <a:t> is assigned a value in every </a:t>
            </a:r>
            <a:r>
              <a:rPr lang="en-US" altLang="en-US" smtClean="0">
                <a:solidFill>
                  <a:srgbClr val="000000"/>
                </a:solidFill>
                <a:latin typeface="Lucida Console" panose="020B0609040504020204" pitchFamily="49" charset="0"/>
              </a:rPr>
              <a:t>case</a:t>
            </a:r>
            <a:r>
              <a:rPr lang="en-US" altLang="en-US" smtClean="0">
                <a:solidFill>
                  <a:srgbClr val="000000"/>
                </a:solidFill>
                <a:latin typeface="Times New Roman" panose="02020603050405020304" pitchFamily="18" charset="0"/>
              </a:rPr>
              <a:t> of the </a:t>
            </a:r>
            <a:r>
              <a:rPr lang="en-US" altLang="en-US" smtClean="0">
                <a:solidFill>
                  <a:srgbClr val="000000"/>
                </a:solidFill>
                <a:latin typeface="Lucida Console" panose="020B0609040504020204" pitchFamily="49" charset="0"/>
              </a:rPr>
              <a:t>switch</a:t>
            </a:r>
            <a:r>
              <a:rPr lang="en-US" altLang="en-US" smtClean="0">
                <a:solidFill>
                  <a:srgbClr val="000000"/>
                </a:solidFill>
                <a:latin typeface="Times New Roman" panose="02020603050405020304" pitchFamily="18" charset="0"/>
              </a:rPr>
              <a:t> statement (including the default case)—thus, it’s guaranteed to be initialized before it’s used, so we do not need to initialize it.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Case Study: A Game of Chance; Introducing Enumerations (Cont.)</a:t>
            </a:r>
          </a:p>
        </p:txBody>
      </p:sp>
      <p:sp>
        <p:nvSpPr>
          <p:cNvPr id="7885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err="1" smtClean="0">
                <a:solidFill>
                  <a:srgbClr val="000000"/>
                </a:solidFill>
                <a:latin typeface="Lucida Console" pitchFamily="49" charset="0"/>
              </a:rPr>
              <a:t>enum</a:t>
            </a:r>
            <a:r>
              <a:rPr lang="en-US" altLang="en-US" b="1" i="1" dirty="0" smtClean="0">
                <a:solidFill>
                  <a:srgbClr val="000000"/>
                </a:solidFill>
                <a:latin typeface="Times New Roman" pitchFamily="18" charset="0"/>
              </a:rPr>
              <a:t> type </a:t>
            </a:r>
            <a:r>
              <a:rPr lang="en-US" altLang="en-US" b="1" i="1" dirty="0" smtClean="0">
                <a:solidFill>
                  <a:srgbClr val="000000"/>
                </a:solidFill>
                <a:latin typeface="Lucida Console" pitchFamily="49" charset="0"/>
              </a:rPr>
              <a:t>Status</a:t>
            </a:r>
            <a:r>
              <a:rPr lang="en-US" altLang="en-US" b="1" i="1" dirty="0" smtClean="0">
                <a:solidFill>
                  <a:srgbClr val="000000"/>
                </a:solidFill>
                <a:latin typeface="Times New Roman" pitchFamily="18" charset="0"/>
              </a:rPr>
              <a:t> </a:t>
            </a:r>
          </a:p>
          <a:p>
            <a:pPr eaLnBrk="1" hangingPunct="1">
              <a:defRPr/>
            </a:pPr>
            <a:r>
              <a:rPr lang="en-US" altLang="en-US" sz="2400" dirty="0" smtClean="0">
                <a:solidFill>
                  <a:srgbClr val="000000"/>
                </a:solidFill>
                <a:latin typeface="Lucida Console" pitchFamily="49" charset="0"/>
              </a:rPr>
              <a:t>A</a:t>
            </a:r>
            <a:r>
              <a:rPr lang="en-US" altLang="en-US" sz="2400" dirty="0" smtClean="0">
                <a:solidFill>
                  <a:srgbClr val="000000"/>
                </a:solidFill>
                <a:latin typeface="Times New Roman" pitchFamily="18" charset="0"/>
              </a:rPr>
              <a:t>n </a:t>
            </a:r>
            <a:r>
              <a:rPr lang="en-US" altLang="en-US" sz="2400" dirty="0" err="1" smtClean="0">
                <a:solidFill>
                  <a:srgbClr val="0000FF"/>
                </a:solidFill>
                <a:latin typeface="Lucida Console" panose="020B0609040504020204" pitchFamily="49" charset="0"/>
              </a:rPr>
              <a:t>enum</a:t>
            </a:r>
            <a:r>
              <a:rPr lang="en-US" altLang="en-US" sz="2400" dirty="0" smtClean="0">
                <a:solidFill>
                  <a:srgbClr val="0000FF"/>
                </a:solidFill>
                <a:latin typeface="Times New Roman" pitchFamily="18" charset="0"/>
              </a:rPr>
              <a:t> type</a:t>
            </a:r>
            <a:r>
              <a:rPr lang="en-US" altLang="en-US" sz="2400" dirty="0" smtClean="0">
                <a:solidFill>
                  <a:srgbClr val="000000"/>
                </a:solidFill>
                <a:latin typeface="Times New Roman" pitchFamily="18" charset="0"/>
              </a:rPr>
              <a:t> in its simplest form declares a set of constants represented by identifiers. </a:t>
            </a:r>
          </a:p>
          <a:p>
            <a:pPr eaLnBrk="1" hangingPunct="1">
              <a:defRPr/>
            </a:pPr>
            <a:r>
              <a:rPr lang="en-US" altLang="en-US" sz="2400" dirty="0" smtClean="0">
                <a:solidFill>
                  <a:srgbClr val="000000"/>
                </a:solidFill>
                <a:latin typeface="Times New Roman" pitchFamily="18" charset="0"/>
              </a:rPr>
              <a:t>Special kind of class that is introduced by the keyword </a:t>
            </a:r>
            <a:r>
              <a:rPr lang="en-US" altLang="en-US" sz="2400" dirty="0" err="1" smtClean="0">
                <a:solidFill>
                  <a:srgbClr val="0000FF"/>
                </a:solidFill>
                <a:latin typeface="LucidaSansTypewriter" pitchFamily="49" charset="0"/>
              </a:rPr>
              <a:t>enum</a:t>
            </a:r>
            <a:r>
              <a:rPr lang="en-US" altLang="en-US" sz="2400" dirty="0" smtClean="0">
                <a:solidFill>
                  <a:srgbClr val="000000"/>
                </a:solidFill>
                <a:latin typeface="Times New Roman" pitchFamily="18" charset="0"/>
              </a:rPr>
              <a:t> and a type name.</a:t>
            </a:r>
          </a:p>
          <a:p>
            <a:pPr eaLnBrk="1" hangingPunct="1">
              <a:defRPr/>
            </a:pPr>
            <a:r>
              <a:rPr lang="en-US" altLang="en-US" sz="2400" dirty="0" smtClean="0">
                <a:solidFill>
                  <a:srgbClr val="000000"/>
                </a:solidFill>
                <a:latin typeface="Times New Roman" pitchFamily="18" charset="0"/>
              </a:rPr>
              <a:t>Braces delimit an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declaration’s body. </a:t>
            </a:r>
          </a:p>
          <a:p>
            <a:pPr eaLnBrk="1" hangingPunct="1">
              <a:defRPr/>
            </a:pPr>
            <a:r>
              <a:rPr lang="en-US" altLang="en-US" sz="2400" dirty="0" smtClean="0">
                <a:solidFill>
                  <a:srgbClr val="000000"/>
                </a:solidFill>
                <a:latin typeface="Times New Roman" pitchFamily="18" charset="0"/>
              </a:rPr>
              <a:t>Inside the braces is a comma-separated list of </a:t>
            </a:r>
            <a:r>
              <a:rPr lang="en-US" altLang="en-US" sz="2400" dirty="0" err="1" smtClean="0">
                <a:solidFill>
                  <a:srgbClr val="0000FF"/>
                </a:solidFill>
                <a:latin typeface="Lucida Console" panose="020B0609040504020204" pitchFamily="49" charset="0"/>
              </a:rPr>
              <a:t>enum</a:t>
            </a:r>
            <a:r>
              <a:rPr lang="en-US" altLang="en-US" sz="2400" dirty="0" smtClean="0">
                <a:solidFill>
                  <a:srgbClr val="0000FF"/>
                </a:solidFill>
                <a:latin typeface="Times New Roman" pitchFamily="18" charset="0"/>
              </a:rPr>
              <a:t> constants</a:t>
            </a:r>
            <a:r>
              <a:rPr lang="en-US" altLang="en-US" sz="2400" dirty="0" smtClean="0">
                <a:solidFill>
                  <a:srgbClr val="000000"/>
                </a:solidFill>
                <a:latin typeface="Times New Roman" pitchFamily="18" charset="0"/>
              </a:rPr>
              <a:t>, each representing a unique value. </a:t>
            </a:r>
          </a:p>
          <a:p>
            <a:pPr eaLnBrk="1" hangingPunct="1">
              <a:defRPr/>
            </a:pPr>
            <a:r>
              <a:rPr lang="en-US" altLang="en-US" sz="2400" dirty="0" smtClean="0">
                <a:solidFill>
                  <a:srgbClr val="000000"/>
                </a:solidFill>
                <a:latin typeface="Times New Roman" pitchFamily="18" charset="0"/>
              </a:rPr>
              <a:t>The identifiers in an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must be unique. </a:t>
            </a:r>
          </a:p>
          <a:p>
            <a:pPr eaLnBrk="1" hangingPunct="1">
              <a:defRPr/>
            </a:pPr>
            <a:r>
              <a:rPr lang="en-US" altLang="en-US" sz="2400" dirty="0" smtClean="0">
                <a:solidFill>
                  <a:srgbClr val="000000"/>
                </a:solidFill>
                <a:latin typeface="Times New Roman" pitchFamily="18" charset="0"/>
              </a:rPr>
              <a:t>Variables of an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type can be assigned only the constants declared in the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06_Methods_Page_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jhtp_06_Methods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6.2  </a:t>
            </a:r>
            <a:r>
              <a:rPr lang="en-US" smtClean="0">
                <a:solidFill>
                  <a:srgbClr val="3380E6"/>
                </a:solidFill>
                <a:latin typeface="Arial"/>
              </a:rPr>
              <a:t>Program Modules in Java (Cont.)</a:t>
            </a:r>
          </a:p>
        </p:txBody>
      </p:sp>
      <p:sp>
        <p:nvSpPr>
          <p:cNvPr id="16387" name="Text Placeholder 2"/>
          <p:cNvSpPr>
            <a:spLocks noGrp="1"/>
          </p:cNvSpPr>
          <p:nvPr>
            <p:ph type="body" idx="1"/>
          </p:nvPr>
        </p:nvSpPr>
        <p:spPr>
          <a:xfrm>
            <a:off x="457200" y="1219200"/>
            <a:ext cx="8229600" cy="4525963"/>
          </a:xfrm>
        </p:spPr>
        <p:txBody>
          <a:bodyPr/>
          <a:lstStyle/>
          <a:p>
            <a:pPr marL="109537" indent="0" eaLnBrk="1" hangingPunct="1">
              <a:lnSpc>
                <a:spcPct val="90000"/>
              </a:lnSpc>
              <a:buFont typeface="Wingdings 3" panose="05040102010807070707" pitchFamily="18" charset="2"/>
              <a:buNone/>
              <a:defRPr/>
            </a:pPr>
            <a:r>
              <a:rPr lang="en-US" altLang="en-US" sz="2400" b="1" i="1" dirty="0" smtClean="0">
                <a:solidFill>
                  <a:srgbClr val="000000"/>
                </a:solidFill>
                <a:latin typeface="Times New Roman" pitchFamily="18" charset="0"/>
              </a:rPr>
              <a:t>Divide and Conquer with Classes and Methods</a:t>
            </a:r>
          </a:p>
          <a:p>
            <a:pPr eaLnBrk="1" hangingPunct="1">
              <a:lnSpc>
                <a:spcPct val="90000"/>
              </a:lnSpc>
              <a:defRPr/>
            </a:pPr>
            <a:r>
              <a:rPr lang="en-US" altLang="en-US" sz="2400" dirty="0" smtClean="0">
                <a:solidFill>
                  <a:srgbClr val="000000"/>
                </a:solidFill>
                <a:latin typeface="Times New Roman" pitchFamily="18" charset="0"/>
              </a:rPr>
              <a:t>Classes and methods help you modularize a program by separating its tasks into self-contained units. </a:t>
            </a:r>
          </a:p>
          <a:p>
            <a:pPr eaLnBrk="1" hangingPunct="1">
              <a:lnSpc>
                <a:spcPct val="90000"/>
              </a:lnSpc>
              <a:defRPr/>
            </a:pPr>
            <a:r>
              <a:rPr lang="en-US" altLang="en-US" sz="2400" dirty="0" smtClean="0">
                <a:solidFill>
                  <a:srgbClr val="000000"/>
                </a:solidFill>
                <a:latin typeface="Times New Roman" pitchFamily="18" charset="0"/>
              </a:rPr>
              <a:t>Statements in method bodies</a:t>
            </a:r>
          </a:p>
          <a:p>
            <a:pPr lvl="1" eaLnBrk="1" hangingPunct="1">
              <a:lnSpc>
                <a:spcPct val="90000"/>
              </a:lnSpc>
              <a:defRPr/>
            </a:pPr>
            <a:r>
              <a:rPr lang="en-US" altLang="en-US" sz="2100" dirty="0" smtClean="0">
                <a:solidFill>
                  <a:srgbClr val="000000"/>
                </a:solidFill>
                <a:latin typeface="Times New Roman" pitchFamily="18" charset="0"/>
              </a:rPr>
              <a:t>Written only once</a:t>
            </a:r>
          </a:p>
          <a:p>
            <a:pPr lvl="1" eaLnBrk="1" hangingPunct="1">
              <a:lnSpc>
                <a:spcPct val="90000"/>
              </a:lnSpc>
              <a:defRPr/>
            </a:pPr>
            <a:r>
              <a:rPr lang="en-US" altLang="en-US" sz="2100" dirty="0" smtClean="0">
                <a:solidFill>
                  <a:srgbClr val="000000"/>
                </a:solidFill>
                <a:latin typeface="Times New Roman" pitchFamily="18" charset="0"/>
              </a:rPr>
              <a:t>Hidden from other methods</a:t>
            </a:r>
          </a:p>
          <a:p>
            <a:pPr lvl="1" eaLnBrk="1" hangingPunct="1">
              <a:lnSpc>
                <a:spcPct val="90000"/>
              </a:lnSpc>
              <a:defRPr/>
            </a:pPr>
            <a:r>
              <a:rPr lang="en-US" altLang="en-US" sz="2100" dirty="0" smtClean="0">
                <a:solidFill>
                  <a:srgbClr val="000000"/>
                </a:solidFill>
                <a:latin typeface="Times New Roman" pitchFamily="18" charset="0"/>
              </a:rPr>
              <a:t>Can be reused from several locations in a program</a:t>
            </a:r>
          </a:p>
          <a:p>
            <a:pPr eaLnBrk="1" hangingPunct="1">
              <a:lnSpc>
                <a:spcPct val="90000"/>
              </a:lnSpc>
              <a:defRPr/>
            </a:pPr>
            <a:r>
              <a:rPr lang="en-US" altLang="en-US" sz="2400" dirty="0" smtClean="0">
                <a:solidFill>
                  <a:srgbClr val="000000"/>
                </a:solidFill>
                <a:latin typeface="Times New Roman" pitchFamily="18" charset="0"/>
              </a:rPr>
              <a:t>Divide-and-conquer approach</a:t>
            </a:r>
          </a:p>
          <a:p>
            <a:pPr lvl="1" eaLnBrk="1" hangingPunct="1">
              <a:lnSpc>
                <a:spcPct val="90000"/>
              </a:lnSpc>
              <a:defRPr/>
            </a:pPr>
            <a:r>
              <a:rPr lang="en-US" altLang="en-US" sz="2100" dirty="0" smtClean="0">
                <a:solidFill>
                  <a:srgbClr val="000000"/>
                </a:solidFill>
                <a:latin typeface="Times New Roman" pitchFamily="18" charset="0"/>
              </a:rPr>
              <a:t>Constructing programs from small, simple pieces</a:t>
            </a:r>
          </a:p>
          <a:p>
            <a:pPr eaLnBrk="1" hangingPunct="1">
              <a:lnSpc>
                <a:spcPct val="90000"/>
              </a:lnSpc>
              <a:defRPr/>
            </a:pPr>
            <a:r>
              <a:rPr lang="en-US" altLang="en-US" sz="2400" dirty="0" smtClean="0">
                <a:solidFill>
                  <a:srgbClr val="0000FF"/>
                </a:solidFill>
                <a:latin typeface="Times New Roman" pitchFamily="18" charset="0"/>
              </a:rPr>
              <a:t>Software reusability</a:t>
            </a:r>
          </a:p>
          <a:p>
            <a:pPr lvl="1" eaLnBrk="1" hangingPunct="1">
              <a:lnSpc>
                <a:spcPct val="90000"/>
              </a:lnSpc>
              <a:defRPr/>
            </a:pPr>
            <a:r>
              <a:rPr lang="en-US" altLang="en-US" sz="2100" dirty="0" smtClean="0">
                <a:solidFill>
                  <a:srgbClr val="000000"/>
                </a:solidFill>
                <a:latin typeface="Times New Roman" pitchFamily="18" charset="0"/>
              </a:rPr>
              <a:t>Use existing classes and methods as building blocks to create new pro-grams. </a:t>
            </a:r>
          </a:p>
          <a:p>
            <a:pPr eaLnBrk="1" hangingPunct="1">
              <a:lnSpc>
                <a:spcPct val="90000"/>
              </a:lnSpc>
              <a:defRPr/>
            </a:pPr>
            <a:r>
              <a:rPr lang="en-US" altLang="en-US" sz="2400" dirty="0" smtClean="0">
                <a:solidFill>
                  <a:srgbClr val="000000"/>
                </a:solidFill>
                <a:latin typeface="Times New Roman" pitchFamily="18" charset="0"/>
              </a:rPr>
              <a:t>Dividing a program into meaningful methods makes the program easier to debug and maintain.</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6.10  </a:t>
            </a:r>
            <a:r>
              <a:rPr lang="en-US" dirty="0" smtClean="0">
                <a:solidFill>
                  <a:srgbClr val="3380E6"/>
                </a:solidFill>
                <a:latin typeface="Arial"/>
              </a:rPr>
              <a:t>Case Study: A Game of Chance; Introducing Enumerations (Cont.)</a:t>
            </a:r>
          </a:p>
        </p:txBody>
      </p:sp>
      <p:sp>
        <p:nvSpPr>
          <p:cNvPr id="819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altLang="en-US" b="1" i="1" dirty="0" smtClean="0">
                <a:solidFill>
                  <a:srgbClr val="000000"/>
                </a:solidFill>
                <a:latin typeface="Times New Roman" pitchFamily="18" charset="0"/>
              </a:rPr>
              <a:t>Why Some Constants Are Not Defined as </a:t>
            </a:r>
            <a:r>
              <a:rPr lang="en-US" altLang="en-US" b="1" i="1" dirty="0" err="1" smtClean="0">
                <a:solidFill>
                  <a:srgbClr val="000000"/>
                </a:solidFill>
                <a:latin typeface="Lucida Console" pitchFamily="49" charset="0"/>
              </a:rPr>
              <a:t>enum</a:t>
            </a:r>
            <a:r>
              <a:rPr lang="en-US" altLang="en-US" b="1" i="1" dirty="0" smtClean="0">
                <a:solidFill>
                  <a:srgbClr val="000000"/>
                </a:solidFill>
                <a:latin typeface="Times New Roman" pitchFamily="18" charset="0"/>
              </a:rPr>
              <a:t> Constants</a:t>
            </a:r>
          </a:p>
          <a:p>
            <a:pPr eaLnBrk="1" hangingPunct="1">
              <a:defRPr/>
            </a:pPr>
            <a:r>
              <a:rPr lang="en-US" altLang="en-US" sz="2400" dirty="0" smtClean="0">
                <a:solidFill>
                  <a:srgbClr val="000000"/>
                </a:solidFill>
                <a:latin typeface="Times New Roman" pitchFamily="18" charset="0"/>
              </a:rPr>
              <a:t>Java does </a:t>
            </a:r>
            <a:r>
              <a:rPr lang="en-US" altLang="en-US" sz="2400" i="1" dirty="0" smtClean="0">
                <a:solidFill>
                  <a:srgbClr val="000000"/>
                </a:solidFill>
                <a:latin typeface="Times New Roman" pitchFamily="18" charset="0"/>
              </a:rPr>
              <a:t>not</a:t>
            </a:r>
            <a:r>
              <a:rPr lang="en-US" altLang="en-US" sz="2400" dirty="0" smtClean="0">
                <a:solidFill>
                  <a:srgbClr val="000000"/>
                </a:solidFill>
                <a:latin typeface="Times New Roman" pitchFamily="18" charset="0"/>
              </a:rPr>
              <a:t> allow an </a:t>
            </a:r>
            <a:r>
              <a:rPr lang="en-US" altLang="en-US" sz="2400" dirty="0" err="1" smtClean="0">
                <a:solidFill>
                  <a:srgbClr val="000000"/>
                </a:solidFill>
                <a:latin typeface="Lucida Console" pitchFamily="49" charset="0"/>
              </a:rPr>
              <a:t>int</a:t>
            </a:r>
            <a:r>
              <a:rPr lang="en-US" altLang="en-US" sz="2400" dirty="0" smtClean="0">
                <a:solidFill>
                  <a:srgbClr val="000000"/>
                </a:solidFill>
                <a:latin typeface="Times New Roman" pitchFamily="18" charset="0"/>
              </a:rPr>
              <a:t> to be compared to an </a:t>
            </a:r>
            <a:r>
              <a:rPr lang="en-US" altLang="en-US" sz="2400" dirty="0" err="1" smtClean="0">
                <a:solidFill>
                  <a:srgbClr val="000000"/>
                </a:solidFill>
                <a:latin typeface="Lucida Console" panose="020B0609040504020204" pitchFamily="49" charset="0"/>
              </a:rPr>
              <a:t>enum</a:t>
            </a:r>
            <a:r>
              <a:rPr lang="en-US" altLang="en-US" sz="2400" dirty="0" smtClean="0">
                <a:solidFill>
                  <a:srgbClr val="000000"/>
                </a:solidFill>
                <a:latin typeface="Times New Roman" pitchFamily="18" charset="0"/>
              </a:rPr>
              <a:t> constant. </a:t>
            </a:r>
          </a:p>
          <a:p>
            <a:pPr eaLnBrk="1" hangingPunct="1">
              <a:defRPr/>
            </a:pPr>
            <a:r>
              <a:rPr lang="en-US" altLang="en-US" sz="2400" dirty="0" smtClean="0">
                <a:solidFill>
                  <a:srgbClr val="000000"/>
                </a:solidFill>
                <a:latin typeface="Times New Roman" pitchFamily="18" charset="0"/>
              </a:rPr>
              <a:t>Java does not provide an easy way to convert an </a:t>
            </a:r>
            <a:r>
              <a:rPr lang="en-US" altLang="en-US" sz="2400" dirty="0" err="1" smtClean="0">
                <a:solidFill>
                  <a:srgbClr val="000000"/>
                </a:solidFill>
                <a:latin typeface="Lucida Console" pitchFamily="49" charset="0"/>
              </a:rPr>
              <a:t>int</a:t>
            </a:r>
            <a:r>
              <a:rPr lang="en-US" altLang="en-US" sz="2400" dirty="0" smtClean="0">
                <a:solidFill>
                  <a:srgbClr val="000000"/>
                </a:solidFill>
                <a:latin typeface="Times New Roman" pitchFamily="18" charset="0"/>
              </a:rPr>
              <a:t> value to a particular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constant. </a:t>
            </a:r>
          </a:p>
          <a:p>
            <a:pPr eaLnBrk="1" hangingPunct="1">
              <a:defRPr/>
            </a:pPr>
            <a:r>
              <a:rPr lang="en-US" altLang="en-US" sz="2400" dirty="0" smtClean="0">
                <a:solidFill>
                  <a:srgbClr val="000000"/>
                </a:solidFill>
                <a:latin typeface="Times New Roman" pitchFamily="18" charset="0"/>
              </a:rPr>
              <a:t>Translating an </a:t>
            </a:r>
            <a:r>
              <a:rPr lang="en-US" altLang="en-US" sz="2400" dirty="0" err="1" smtClean="0">
                <a:solidFill>
                  <a:srgbClr val="000000"/>
                </a:solidFill>
                <a:latin typeface="Lucida Console" pitchFamily="49" charset="0"/>
              </a:rPr>
              <a:t>int</a:t>
            </a:r>
            <a:r>
              <a:rPr lang="en-US" altLang="en-US" sz="2400" dirty="0" smtClean="0">
                <a:solidFill>
                  <a:srgbClr val="000000"/>
                </a:solidFill>
                <a:latin typeface="Times New Roman" pitchFamily="18" charset="0"/>
              </a:rPr>
              <a:t> into an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 constant could be done with a separate </a:t>
            </a:r>
            <a:r>
              <a:rPr lang="en-US" altLang="en-US" sz="2400" dirty="0" smtClean="0">
                <a:solidFill>
                  <a:srgbClr val="000000"/>
                </a:solidFill>
                <a:latin typeface="Lucida Console" pitchFamily="49" charset="0"/>
              </a:rPr>
              <a:t>switch</a:t>
            </a:r>
            <a:r>
              <a:rPr lang="en-US" altLang="en-US" sz="2400" dirty="0" smtClean="0">
                <a:solidFill>
                  <a:srgbClr val="000000"/>
                </a:solidFill>
                <a:latin typeface="Times New Roman" pitchFamily="18" charset="0"/>
              </a:rPr>
              <a:t> statement. </a:t>
            </a:r>
          </a:p>
          <a:p>
            <a:pPr eaLnBrk="1" hangingPunct="1">
              <a:defRPr/>
            </a:pPr>
            <a:r>
              <a:rPr lang="en-US" altLang="en-US" sz="2400" dirty="0" smtClean="0">
                <a:solidFill>
                  <a:srgbClr val="000000"/>
                </a:solidFill>
                <a:latin typeface="Times New Roman" pitchFamily="18" charset="0"/>
              </a:rPr>
              <a:t>This would be cumbersome and would not improve the readability of the program (thus defeating the purpose of using an </a:t>
            </a:r>
            <a:r>
              <a:rPr lang="en-US" altLang="en-US" sz="2400" dirty="0" err="1" smtClean="0">
                <a:solidFill>
                  <a:srgbClr val="000000"/>
                </a:solidFill>
                <a:latin typeface="Lucida Console" pitchFamily="49" charset="0"/>
              </a:rPr>
              <a:t>enum</a:t>
            </a:r>
            <a:r>
              <a:rPr lang="en-US" altLang="en-US" sz="2400" dirty="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Scope of Declarations </a:t>
            </a:r>
          </a:p>
        </p:txBody>
      </p:sp>
      <p:sp>
        <p:nvSpPr>
          <p:cNvPr id="81923"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Declarations introduce names that can be used to refer to such Java entities. </a:t>
            </a:r>
          </a:p>
          <a:p>
            <a:pPr eaLnBrk="1" hangingPunct="1"/>
            <a:r>
              <a:rPr lang="en-US" altLang="en-US" smtClean="0">
                <a:solidFill>
                  <a:srgbClr val="000000"/>
                </a:solidFill>
                <a:latin typeface="Times New Roman" panose="02020603050405020304" pitchFamily="18" charset="0"/>
              </a:rPr>
              <a:t>The </a:t>
            </a:r>
            <a:r>
              <a:rPr lang="en-US" altLang="en-US" smtClean="0">
                <a:solidFill>
                  <a:srgbClr val="0000FF"/>
                </a:solidFill>
                <a:latin typeface="Times New Roman" panose="02020603050405020304" pitchFamily="18" charset="0"/>
              </a:rPr>
              <a:t>scope</a:t>
            </a:r>
            <a:r>
              <a:rPr lang="en-US" altLang="en-US" smtClean="0">
                <a:solidFill>
                  <a:srgbClr val="000000"/>
                </a:solidFill>
                <a:latin typeface="Times New Roman" panose="02020603050405020304" pitchFamily="18" charset="0"/>
              </a:rPr>
              <a:t> of a declaration is the portion of the program that can refer to the declared entity by its name. </a:t>
            </a:r>
          </a:p>
          <a:p>
            <a:pPr lvl="1" eaLnBrk="1" hangingPunct="1"/>
            <a:r>
              <a:rPr lang="en-US" altLang="en-US" smtClean="0">
                <a:solidFill>
                  <a:srgbClr val="000000"/>
                </a:solidFill>
                <a:latin typeface="Times New Roman" panose="02020603050405020304" pitchFamily="18" charset="0"/>
              </a:rPr>
              <a:t>Such an entity is said to be “in scope” for that portion of the program.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6.11  </a:t>
            </a:r>
            <a:r>
              <a:rPr lang="en-US" dirty="0" smtClean="0">
                <a:solidFill>
                  <a:srgbClr val="3380E6"/>
                </a:solidFill>
                <a:latin typeface="Arial"/>
              </a:rPr>
              <a:t>Scope of Declarations (Cont.)</a:t>
            </a:r>
          </a:p>
        </p:txBody>
      </p:sp>
      <p:sp>
        <p:nvSpPr>
          <p:cNvPr id="8294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anose="02020603050405020304" pitchFamily="18" charset="0"/>
              </a:rPr>
              <a:t>Basic scope rules:</a:t>
            </a:r>
          </a:p>
          <a:p>
            <a:pPr lvl="1" eaLnBrk="1" hangingPunct="1">
              <a:lnSpc>
                <a:spcPct val="90000"/>
              </a:lnSpc>
            </a:pPr>
            <a:r>
              <a:rPr lang="en-US" altLang="en-US" sz="2100" smtClean="0">
                <a:solidFill>
                  <a:srgbClr val="000000"/>
                </a:solidFill>
                <a:latin typeface="Times New Roman" panose="02020603050405020304" pitchFamily="18" charset="0"/>
              </a:rPr>
              <a:t>The scope of a parameter declaration is the body of the method in which the declaration appears. </a:t>
            </a:r>
          </a:p>
          <a:p>
            <a:pPr lvl="1" eaLnBrk="1" hangingPunct="1">
              <a:lnSpc>
                <a:spcPct val="90000"/>
              </a:lnSpc>
            </a:pPr>
            <a:r>
              <a:rPr lang="en-US" altLang="en-US" sz="2100" smtClean="0">
                <a:solidFill>
                  <a:srgbClr val="000000"/>
                </a:solidFill>
                <a:latin typeface="Times New Roman" panose="02020603050405020304" pitchFamily="18" charset="0"/>
              </a:rPr>
              <a:t>The scope of a local-variable declaration is from the point at which the declaration appears to the end of that block. </a:t>
            </a:r>
          </a:p>
          <a:p>
            <a:pPr lvl="1" eaLnBrk="1" hangingPunct="1">
              <a:lnSpc>
                <a:spcPct val="90000"/>
              </a:lnSpc>
            </a:pPr>
            <a:r>
              <a:rPr lang="en-US" altLang="en-US" sz="2100" smtClean="0">
                <a:solidFill>
                  <a:srgbClr val="000000"/>
                </a:solidFill>
                <a:latin typeface="Times New Roman" panose="02020603050405020304" pitchFamily="18" charset="0"/>
              </a:rPr>
              <a:t>The scope of a local-variable declaration that appears in the initialization section of a </a:t>
            </a:r>
            <a:r>
              <a:rPr lang="en-US" altLang="en-US" sz="2100" smtClean="0">
                <a:solidFill>
                  <a:srgbClr val="000000"/>
                </a:solidFill>
                <a:latin typeface="Lucida Console" panose="020B0609040504020204" pitchFamily="49" charset="0"/>
              </a:rPr>
              <a:t>for</a:t>
            </a:r>
            <a:r>
              <a:rPr lang="en-US" altLang="en-US" sz="2100" smtClean="0">
                <a:solidFill>
                  <a:srgbClr val="000000"/>
                </a:solidFill>
                <a:latin typeface="Times New Roman" panose="02020603050405020304" pitchFamily="18" charset="0"/>
              </a:rPr>
              <a:t> statement’s header is the body of the </a:t>
            </a:r>
            <a:r>
              <a:rPr lang="en-US" altLang="en-US" sz="2100" smtClean="0">
                <a:solidFill>
                  <a:srgbClr val="000000"/>
                </a:solidFill>
                <a:latin typeface="Lucida Console" panose="020B0609040504020204" pitchFamily="49" charset="0"/>
              </a:rPr>
              <a:t>for</a:t>
            </a:r>
            <a:r>
              <a:rPr lang="en-US" altLang="en-US" sz="2100" smtClean="0">
                <a:solidFill>
                  <a:srgbClr val="000000"/>
                </a:solidFill>
                <a:latin typeface="Times New Roman" panose="02020603050405020304" pitchFamily="18" charset="0"/>
              </a:rPr>
              <a:t> statement and the other expressions in the header. </a:t>
            </a:r>
          </a:p>
          <a:p>
            <a:pPr lvl="1" eaLnBrk="1" hangingPunct="1">
              <a:lnSpc>
                <a:spcPct val="90000"/>
              </a:lnSpc>
            </a:pPr>
            <a:r>
              <a:rPr lang="en-US" altLang="en-US" sz="2100" smtClean="0">
                <a:solidFill>
                  <a:srgbClr val="000000"/>
                </a:solidFill>
                <a:latin typeface="Times New Roman" panose="02020603050405020304" pitchFamily="18" charset="0"/>
              </a:rPr>
              <a:t>A method or field’s scope is the entire body of the class. </a:t>
            </a:r>
          </a:p>
          <a:p>
            <a:pPr eaLnBrk="1" hangingPunct="1">
              <a:lnSpc>
                <a:spcPct val="90000"/>
              </a:lnSpc>
            </a:pPr>
            <a:r>
              <a:rPr lang="en-US" altLang="en-US" sz="2500" i="1" smtClean="0">
                <a:solidFill>
                  <a:srgbClr val="000000"/>
                </a:solidFill>
                <a:latin typeface="Times New Roman" panose="02020603050405020304" pitchFamily="18" charset="0"/>
              </a:rPr>
              <a:t>Any</a:t>
            </a:r>
            <a:r>
              <a:rPr lang="en-US" altLang="en-US" sz="2500" smtClean="0">
                <a:solidFill>
                  <a:srgbClr val="000000"/>
                </a:solidFill>
                <a:latin typeface="Times New Roman" panose="02020603050405020304" pitchFamily="18" charset="0"/>
              </a:rPr>
              <a:t> block may contain variable declarations. </a:t>
            </a:r>
          </a:p>
          <a:p>
            <a:pPr eaLnBrk="1" hangingPunct="1">
              <a:lnSpc>
                <a:spcPct val="90000"/>
              </a:lnSpc>
            </a:pPr>
            <a:r>
              <a:rPr lang="en-US" altLang="en-US" sz="2500" smtClean="0">
                <a:solidFill>
                  <a:srgbClr val="000000"/>
                </a:solidFill>
                <a:latin typeface="Times New Roman" panose="02020603050405020304" pitchFamily="18" charset="0"/>
              </a:rPr>
              <a:t>If a local variable or parameter in a method has the same name as a field of the class, the field is </a:t>
            </a:r>
            <a:r>
              <a:rPr lang="en-US" altLang="en-US" sz="2500" i="1" smtClean="0">
                <a:solidFill>
                  <a:srgbClr val="000000"/>
                </a:solidFill>
                <a:latin typeface="Times New Roman" panose="02020603050405020304" pitchFamily="18" charset="0"/>
              </a:rPr>
              <a:t>hidden</a:t>
            </a:r>
            <a:r>
              <a:rPr lang="en-US" altLang="en-US" sz="2500" smtClean="0">
                <a:solidFill>
                  <a:srgbClr val="000000"/>
                </a:solidFill>
                <a:latin typeface="Times New Roman" panose="02020603050405020304" pitchFamily="18" charset="0"/>
              </a:rPr>
              <a:t> until the block terminates execution—this is called </a:t>
            </a:r>
            <a:r>
              <a:rPr lang="en-US" altLang="en-US" sz="2500" smtClean="0">
                <a:solidFill>
                  <a:srgbClr val="0000FF"/>
                </a:solidFill>
                <a:latin typeface="Times New Roman" panose="02020603050405020304" pitchFamily="18" charset="0"/>
              </a:rPr>
              <a:t>shadowing</a:t>
            </a:r>
            <a:r>
              <a:rPr lang="en-US" altLang="en-US" sz="2500"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1" descr="jhtp_06_Methods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descr="jhtp_06_Methods_Page_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jhtp_06_Methods_Page_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jhtp_06_Methods_Page_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6.12  </a:t>
            </a:r>
            <a:r>
              <a:rPr lang="en-US" dirty="0" smtClean="0">
                <a:solidFill>
                  <a:srgbClr val="3380E6"/>
                </a:solidFill>
                <a:latin typeface="Arial"/>
              </a:rPr>
              <a:t>Method Overloading</a:t>
            </a:r>
          </a:p>
        </p:txBody>
      </p:sp>
      <p:sp>
        <p:nvSpPr>
          <p:cNvPr id="88067" name="Text Placeholder 2"/>
          <p:cNvSpPr>
            <a:spLocks noGrp="1"/>
          </p:cNvSpPr>
          <p:nvPr>
            <p:ph type="body" idx="1"/>
          </p:nvPr>
        </p:nvSpPr>
        <p:spPr/>
        <p:txBody>
          <a:bodyPr/>
          <a:lstStyle/>
          <a:p>
            <a:pPr eaLnBrk="1" hangingPunct="1">
              <a:lnSpc>
                <a:spcPct val="80000"/>
              </a:lnSpc>
            </a:pPr>
            <a:r>
              <a:rPr lang="en-US" altLang="en-US" sz="2300" smtClean="0">
                <a:solidFill>
                  <a:srgbClr val="0000FF"/>
                </a:solidFill>
                <a:latin typeface="Times New Roman" panose="02020603050405020304" pitchFamily="18" charset="0"/>
              </a:rPr>
              <a:t>Method overloading </a:t>
            </a:r>
          </a:p>
          <a:p>
            <a:pPr lvl="1" eaLnBrk="1" hangingPunct="1">
              <a:lnSpc>
                <a:spcPct val="80000"/>
              </a:lnSpc>
            </a:pPr>
            <a:r>
              <a:rPr lang="en-US" altLang="en-US" sz="2000" smtClean="0">
                <a:solidFill>
                  <a:srgbClr val="000000"/>
                </a:solidFill>
                <a:latin typeface="Times New Roman" panose="02020603050405020304" pitchFamily="18" charset="0"/>
              </a:rPr>
              <a:t>Methods of the same name declared in the same class</a:t>
            </a:r>
          </a:p>
          <a:p>
            <a:pPr lvl="1" eaLnBrk="1" hangingPunct="1">
              <a:lnSpc>
                <a:spcPct val="80000"/>
              </a:lnSpc>
            </a:pPr>
            <a:r>
              <a:rPr lang="en-US" altLang="en-US" sz="2000" smtClean="0">
                <a:solidFill>
                  <a:srgbClr val="000000"/>
                </a:solidFill>
                <a:latin typeface="Times New Roman" panose="02020603050405020304" pitchFamily="18" charset="0"/>
              </a:rPr>
              <a:t>Must have different sets of parameters</a:t>
            </a:r>
          </a:p>
          <a:p>
            <a:pPr eaLnBrk="1" hangingPunct="1">
              <a:lnSpc>
                <a:spcPct val="80000"/>
              </a:lnSpc>
            </a:pPr>
            <a:r>
              <a:rPr lang="en-US" altLang="en-US" sz="2300" smtClean="0">
                <a:solidFill>
                  <a:srgbClr val="000000"/>
                </a:solidFill>
                <a:latin typeface="Times New Roman" panose="02020603050405020304" pitchFamily="18" charset="0"/>
              </a:rPr>
              <a:t>Compiler selects the appropriate method to call by examining the number, types and order of the arguments in the call. </a:t>
            </a:r>
          </a:p>
          <a:p>
            <a:pPr eaLnBrk="1" hangingPunct="1">
              <a:lnSpc>
                <a:spcPct val="80000"/>
              </a:lnSpc>
            </a:pPr>
            <a:r>
              <a:rPr lang="en-US" altLang="en-US" sz="2300" smtClean="0">
                <a:solidFill>
                  <a:srgbClr val="000000"/>
                </a:solidFill>
                <a:latin typeface="Times New Roman" panose="02020603050405020304" pitchFamily="18" charset="0"/>
              </a:rPr>
              <a:t>Used to create several methods with the same name that perform the same or similar tasks, but on different types or different numbers of arguments. </a:t>
            </a:r>
          </a:p>
          <a:p>
            <a:pPr eaLnBrk="1" hangingPunct="1">
              <a:lnSpc>
                <a:spcPct val="80000"/>
              </a:lnSpc>
            </a:pPr>
            <a:r>
              <a:rPr lang="en-US" altLang="en-US" sz="2300" smtClean="0">
                <a:solidFill>
                  <a:srgbClr val="000000"/>
                </a:solidFill>
                <a:latin typeface="Times New Roman" panose="02020603050405020304" pitchFamily="18" charset="0"/>
              </a:rPr>
              <a:t>Literal integer values are treated as type </a:t>
            </a:r>
            <a:r>
              <a:rPr lang="en-US" altLang="en-US" sz="2300" smtClean="0">
                <a:solidFill>
                  <a:srgbClr val="000000"/>
                </a:solidFill>
                <a:latin typeface="Lucida Console" panose="020B0609040504020204" pitchFamily="49" charset="0"/>
              </a:rPr>
              <a:t>int</a:t>
            </a:r>
            <a:r>
              <a:rPr lang="en-US" altLang="en-US" sz="2300" smtClean="0">
                <a:solidFill>
                  <a:srgbClr val="000000"/>
                </a:solidFill>
                <a:latin typeface="Times New Roman" panose="02020603050405020304" pitchFamily="18" charset="0"/>
              </a:rPr>
              <a:t>, so the method call in line 9 invokes the version of </a:t>
            </a:r>
            <a:r>
              <a:rPr lang="en-US" altLang="en-US" sz="2300" smtClean="0">
                <a:solidFill>
                  <a:srgbClr val="000000"/>
                </a:solidFill>
                <a:latin typeface="Lucida Console" panose="020B0609040504020204" pitchFamily="49" charset="0"/>
              </a:rPr>
              <a:t>square</a:t>
            </a:r>
            <a:r>
              <a:rPr lang="en-US" altLang="en-US" sz="2300" smtClean="0">
                <a:solidFill>
                  <a:srgbClr val="000000"/>
                </a:solidFill>
                <a:latin typeface="Times New Roman" panose="02020603050405020304" pitchFamily="18" charset="0"/>
              </a:rPr>
              <a:t> that specifies an </a:t>
            </a:r>
            <a:r>
              <a:rPr lang="en-US" altLang="en-US" sz="2300" smtClean="0">
                <a:solidFill>
                  <a:srgbClr val="000000"/>
                </a:solidFill>
                <a:latin typeface="Lucida Console" panose="020B0609040504020204" pitchFamily="49" charset="0"/>
              </a:rPr>
              <a:t>int</a:t>
            </a:r>
            <a:r>
              <a:rPr lang="en-US" altLang="en-US" sz="2300" smtClean="0">
                <a:solidFill>
                  <a:srgbClr val="000000"/>
                </a:solidFill>
                <a:latin typeface="Times New Roman" panose="02020603050405020304" pitchFamily="18" charset="0"/>
              </a:rPr>
              <a:t> parameter. </a:t>
            </a:r>
          </a:p>
          <a:p>
            <a:pPr eaLnBrk="1" hangingPunct="1">
              <a:lnSpc>
                <a:spcPct val="80000"/>
              </a:lnSpc>
            </a:pPr>
            <a:r>
              <a:rPr lang="en-US" altLang="en-US" sz="2300" smtClean="0">
                <a:solidFill>
                  <a:srgbClr val="000000"/>
                </a:solidFill>
                <a:latin typeface="Times New Roman" panose="02020603050405020304" pitchFamily="18" charset="0"/>
              </a:rPr>
              <a:t>Literal floating-point values are treated as type </a:t>
            </a:r>
            <a:r>
              <a:rPr lang="en-US" altLang="en-US" sz="2300" smtClean="0">
                <a:solidFill>
                  <a:srgbClr val="000000"/>
                </a:solidFill>
                <a:latin typeface="Lucida Console" panose="020B0609040504020204" pitchFamily="49" charset="0"/>
              </a:rPr>
              <a:t>double</a:t>
            </a:r>
            <a:r>
              <a:rPr lang="en-US" altLang="en-US" sz="2300" smtClean="0">
                <a:solidFill>
                  <a:srgbClr val="000000"/>
                </a:solidFill>
                <a:latin typeface="Times New Roman" panose="02020603050405020304" pitchFamily="18" charset="0"/>
              </a:rPr>
              <a:t>, so the method call in line 10 invokes the version of </a:t>
            </a:r>
            <a:r>
              <a:rPr lang="en-US" altLang="en-US" sz="2300" smtClean="0">
                <a:solidFill>
                  <a:srgbClr val="000000"/>
                </a:solidFill>
                <a:latin typeface="Lucida Console" panose="020B0609040504020204" pitchFamily="49" charset="0"/>
              </a:rPr>
              <a:t>square</a:t>
            </a:r>
            <a:r>
              <a:rPr lang="en-US" altLang="en-US" sz="2300" smtClean="0">
                <a:solidFill>
                  <a:srgbClr val="000000"/>
                </a:solidFill>
                <a:latin typeface="Times New Roman" panose="02020603050405020304" pitchFamily="18" charset="0"/>
              </a:rPr>
              <a:t> that specifies a </a:t>
            </a:r>
            <a:r>
              <a:rPr lang="en-US" altLang="en-US" sz="2300" smtClean="0">
                <a:solidFill>
                  <a:srgbClr val="000000"/>
                </a:solidFill>
                <a:latin typeface="Lucida Console" panose="020B0609040504020204" pitchFamily="49" charset="0"/>
              </a:rPr>
              <a:t>double</a:t>
            </a:r>
            <a:r>
              <a:rPr lang="en-US" altLang="en-US" sz="2300" smtClean="0">
                <a:solidFill>
                  <a:srgbClr val="000000"/>
                </a:solidFill>
                <a:latin typeface="Times New Roman" panose="02020603050405020304" pitchFamily="18" charset="0"/>
              </a:rPr>
              <a:t> parameter.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jhtp_06_Methods_Page_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1" descr="jhtp_06_Methods_Page_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descr="jhtp_06_Methods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6.12  </a:t>
            </a:r>
            <a:r>
              <a:rPr lang="en-US" dirty="0" smtClean="0">
                <a:solidFill>
                  <a:srgbClr val="3380E6"/>
                </a:solidFill>
                <a:latin typeface="Arial"/>
              </a:rPr>
              <a:t>Method Overloading (cont.)</a:t>
            </a:r>
          </a:p>
        </p:txBody>
      </p:sp>
      <p:sp>
        <p:nvSpPr>
          <p:cNvPr id="92163"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altLang="en-US" sz="2500" b="1" i="1" dirty="0" smtClean="0">
                <a:solidFill>
                  <a:srgbClr val="000000"/>
                </a:solidFill>
                <a:latin typeface="Times New Roman" pitchFamily="18" charset="0"/>
              </a:rPr>
              <a:t>Distinguishing Between Overloaded Methods</a:t>
            </a:r>
          </a:p>
          <a:p>
            <a:pPr eaLnBrk="1" hangingPunct="1">
              <a:lnSpc>
                <a:spcPct val="90000"/>
              </a:lnSpc>
              <a:defRPr/>
            </a:pPr>
            <a:r>
              <a:rPr lang="en-US" altLang="en-US" sz="2500" dirty="0" smtClean="0">
                <a:solidFill>
                  <a:srgbClr val="000000"/>
                </a:solidFill>
                <a:latin typeface="Times New Roman" pitchFamily="18" charset="0"/>
              </a:rPr>
              <a:t>The compiler distinguishes overloaded methods by their </a:t>
            </a:r>
            <a:r>
              <a:rPr lang="en-US" altLang="en-US" sz="2500" dirty="0" smtClean="0">
                <a:solidFill>
                  <a:srgbClr val="0000FF"/>
                </a:solidFill>
                <a:latin typeface="Times New Roman" pitchFamily="18" charset="0"/>
              </a:rPr>
              <a:t>signatures</a:t>
            </a:r>
            <a:r>
              <a:rPr lang="en-US" altLang="en-US" sz="2500" dirty="0" smtClean="0">
                <a:solidFill>
                  <a:srgbClr val="000000"/>
                </a:solidFill>
                <a:latin typeface="Times New Roman" pitchFamily="18" charset="0"/>
              </a:rPr>
              <a:t>—the methods’ </a:t>
            </a:r>
            <a:r>
              <a:rPr lang="en-US" altLang="en-US" sz="2500" i="1" dirty="0" smtClean="0">
                <a:solidFill>
                  <a:srgbClr val="000000"/>
                </a:solidFill>
                <a:latin typeface="Times New Roman" pitchFamily="18" charset="0"/>
              </a:rPr>
              <a:t>name</a:t>
            </a:r>
            <a:r>
              <a:rPr lang="en-US" altLang="en-US" sz="2500" dirty="0" smtClean="0">
                <a:solidFill>
                  <a:srgbClr val="000000"/>
                </a:solidFill>
                <a:latin typeface="Times New Roman" pitchFamily="18" charset="0"/>
              </a:rPr>
              <a:t> and the </a:t>
            </a:r>
            <a:r>
              <a:rPr lang="en-US" altLang="en-US" sz="2500" i="1" dirty="0" smtClean="0">
                <a:solidFill>
                  <a:srgbClr val="000000"/>
                </a:solidFill>
                <a:latin typeface="Times New Roman" pitchFamily="18" charset="0"/>
              </a:rPr>
              <a:t>number</a:t>
            </a:r>
            <a:r>
              <a:rPr lang="en-US" altLang="en-US" sz="2500" dirty="0" smtClean="0">
                <a:solidFill>
                  <a:srgbClr val="000000"/>
                </a:solidFill>
                <a:latin typeface="Times New Roman" pitchFamily="18" charset="0"/>
              </a:rPr>
              <a:t>, </a:t>
            </a:r>
            <a:r>
              <a:rPr lang="en-US" altLang="en-US" sz="2500" i="1" dirty="0" smtClean="0">
                <a:solidFill>
                  <a:srgbClr val="000000"/>
                </a:solidFill>
                <a:latin typeface="Times New Roman" pitchFamily="18" charset="0"/>
              </a:rPr>
              <a:t>types</a:t>
            </a:r>
            <a:r>
              <a:rPr lang="en-US" altLang="en-US" sz="2500" dirty="0" smtClean="0">
                <a:solidFill>
                  <a:srgbClr val="000000"/>
                </a:solidFill>
                <a:latin typeface="Times New Roman" pitchFamily="18" charset="0"/>
              </a:rPr>
              <a:t> and </a:t>
            </a:r>
            <a:r>
              <a:rPr lang="en-US" altLang="en-US" sz="2500" i="1" dirty="0" smtClean="0">
                <a:solidFill>
                  <a:srgbClr val="000000"/>
                </a:solidFill>
                <a:latin typeface="Times New Roman" pitchFamily="18" charset="0"/>
              </a:rPr>
              <a:t>order</a:t>
            </a:r>
            <a:r>
              <a:rPr lang="en-US" altLang="en-US" sz="2500" dirty="0" smtClean="0">
                <a:solidFill>
                  <a:srgbClr val="000000"/>
                </a:solidFill>
                <a:latin typeface="Times New Roman" pitchFamily="18" charset="0"/>
              </a:rPr>
              <a:t> of its parameters. </a:t>
            </a:r>
          </a:p>
          <a:p>
            <a:pPr eaLnBrk="1" hangingPunct="1">
              <a:lnSpc>
                <a:spcPct val="90000"/>
              </a:lnSpc>
              <a:defRPr/>
            </a:pPr>
            <a:r>
              <a:rPr lang="en-US" altLang="en-US" sz="2500" dirty="0" smtClean="0">
                <a:solidFill>
                  <a:srgbClr val="000000"/>
                </a:solidFill>
                <a:latin typeface="Times New Roman" pitchFamily="18" charset="0"/>
              </a:rPr>
              <a:t>Return types of overloaded methods</a:t>
            </a:r>
          </a:p>
          <a:p>
            <a:pPr lvl="1" eaLnBrk="1" hangingPunct="1">
              <a:lnSpc>
                <a:spcPct val="90000"/>
              </a:lnSpc>
              <a:defRPr/>
            </a:pPr>
            <a:r>
              <a:rPr lang="en-US" altLang="en-US" sz="2100" i="1" dirty="0" smtClean="0">
                <a:solidFill>
                  <a:srgbClr val="000000"/>
                </a:solidFill>
                <a:latin typeface="Times New Roman" pitchFamily="18" charset="0"/>
              </a:rPr>
              <a:t>Method calls cannot be distinguished by return type. </a:t>
            </a:r>
          </a:p>
          <a:p>
            <a:pPr eaLnBrk="1" hangingPunct="1">
              <a:lnSpc>
                <a:spcPct val="90000"/>
              </a:lnSpc>
              <a:defRPr/>
            </a:pPr>
            <a:r>
              <a:rPr lang="en-US" altLang="en-US" sz="2500" dirty="0" smtClean="0">
                <a:solidFill>
                  <a:srgbClr val="000000"/>
                </a:solidFill>
                <a:latin typeface="Times New Roman" pitchFamily="18" charset="0"/>
              </a:rPr>
              <a:t>Figure 6.10 illustrates the errors generated when two methods have the same signature and different return types. </a:t>
            </a:r>
          </a:p>
          <a:p>
            <a:pPr eaLnBrk="1" hangingPunct="1">
              <a:lnSpc>
                <a:spcPct val="90000"/>
              </a:lnSpc>
              <a:defRPr/>
            </a:pPr>
            <a:r>
              <a:rPr lang="en-US" altLang="en-US" sz="2500" dirty="0" smtClean="0">
                <a:solidFill>
                  <a:srgbClr val="000000"/>
                </a:solidFill>
                <a:latin typeface="Times New Roman" pitchFamily="18" charset="0"/>
              </a:rPr>
              <a:t>Overloaded methods can have different return types if the methods have different parameter lists. </a:t>
            </a:r>
          </a:p>
          <a:p>
            <a:pPr eaLnBrk="1" hangingPunct="1">
              <a:lnSpc>
                <a:spcPct val="90000"/>
              </a:lnSpc>
              <a:defRPr/>
            </a:pPr>
            <a:r>
              <a:rPr lang="en-US" altLang="en-US" sz="2500" dirty="0" smtClean="0">
                <a:solidFill>
                  <a:srgbClr val="000000"/>
                </a:solidFill>
                <a:latin typeface="Times New Roman" pitchFamily="18" charset="0"/>
              </a:rPr>
              <a:t>Overloaded methods need not have the same number of parameters.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jhtp_06_Methods_Page_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6.13  </a:t>
            </a:r>
            <a:r>
              <a:rPr lang="en-US" dirty="0" smtClean="0">
                <a:solidFill>
                  <a:srgbClr val="3380E6"/>
                </a:solidFill>
                <a:latin typeface="Arial"/>
              </a:rPr>
              <a:t>(Optional) GUI and Graphics Case Study: Colors and Filled Shapes</a:t>
            </a:r>
          </a:p>
        </p:txBody>
      </p:sp>
      <p:sp>
        <p:nvSpPr>
          <p:cNvPr id="9318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anose="02020603050405020304" pitchFamily="18" charset="0"/>
              </a:rPr>
              <a:t>Colors displayed on computer screens are defined by their red, green, and blue components (called </a:t>
            </a:r>
            <a:r>
              <a:rPr lang="en-US" altLang="en-US" smtClean="0">
                <a:solidFill>
                  <a:srgbClr val="0000FF"/>
                </a:solidFill>
                <a:latin typeface="Times New Roman" panose="02020603050405020304" pitchFamily="18" charset="0"/>
              </a:rPr>
              <a:t>RGB values</a:t>
            </a:r>
            <a:r>
              <a:rPr lang="en-US" altLang="en-US" smtClean="0">
                <a:solidFill>
                  <a:srgbClr val="000000"/>
                </a:solidFill>
                <a:latin typeface="Times New Roman" panose="02020603050405020304" pitchFamily="18" charset="0"/>
              </a:rPr>
              <a:t>) that have integer values from 0 to 255. </a:t>
            </a:r>
          </a:p>
          <a:p>
            <a:pPr eaLnBrk="1" hangingPunct="1">
              <a:lnSpc>
                <a:spcPct val="90000"/>
              </a:lnSpc>
            </a:pPr>
            <a:r>
              <a:rPr lang="en-US" altLang="en-US" smtClean="0">
                <a:solidFill>
                  <a:srgbClr val="000000"/>
                </a:solidFill>
                <a:latin typeface="Times New Roman" panose="02020603050405020304" pitchFamily="18" charset="0"/>
              </a:rPr>
              <a:t>The higher the value of a component color, the richer that color’s shade will be. </a:t>
            </a:r>
          </a:p>
          <a:p>
            <a:pPr eaLnBrk="1" hangingPunct="1">
              <a:lnSpc>
                <a:spcPct val="90000"/>
              </a:lnSpc>
            </a:pPr>
            <a:r>
              <a:rPr lang="en-US" altLang="en-US" smtClean="0">
                <a:solidFill>
                  <a:srgbClr val="000000"/>
                </a:solidFill>
                <a:latin typeface="Times New Roman" panose="02020603050405020304" pitchFamily="18" charset="0"/>
              </a:rPr>
              <a:t>Java uses class </a:t>
            </a:r>
            <a:r>
              <a:rPr lang="en-US" altLang="en-US" smtClean="0">
                <a:solidFill>
                  <a:srgbClr val="0000FF"/>
                </a:solidFill>
                <a:latin typeface="LucidaSansTypewriter" pitchFamily="49" charset="0"/>
              </a:rPr>
              <a:t>Color</a:t>
            </a:r>
            <a:r>
              <a:rPr lang="en-US" altLang="en-US" smtClean="0">
                <a:solidFill>
                  <a:srgbClr val="000000"/>
                </a:solidFill>
                <a:latin typeface="Times New Roman" panose="02020603050405020304" pitchFamily="18" charset="0"/>
              </a:rPr>
              <a:t> (package </a:t>
            </a:r>
            <a:r>
              <a:rPr lang="en-US" altLang="en-US" smtClean="0">
                <a:solidFill>
                  <a:srgbClr val="000000"/>
                </a:solidFill>
                <a:latin typeface="Lucida Console" panose="020B0609040504020204" pitchFamily="49" charset="0"/>
              </a:rPr>
              <a:t>java.awt</a:t>
            </a:r>
            <a:r>
              <a:rPr lang="en-US" altLang="en-US" smtClean="0">
                <a:solidFill>
                  <a:srgbClr val="000000"/>
                </a:solidFill>
                <a:latin typeface="Times New Roman" panose="02020603050405020304" pitchFamily="18" charset="0"/>
              </a:rPr>
              <a:t>) to represent colors using their RGB values. </a:t>
            </a:r>
          </a:p>
          <a:p>
            <a:pPr eaLnBrk="1" hangingPunct="1">
              <a:lnSpc>
                <a:spcPct val="90000"/>
              </a:lnSpc>
            </a:pPr>
            <a:r>
              <a:rPr lang="en-US" altLang="en-US" smtClean="0">
                <a:solidFill>
                  <a:srgbClr val="000000"/>
                </a:solidFill>
                <a:latin typeface="Times New Roman" panose="02020603050405020304" pitchFamily="18" charset="0"/>
              </a:rPr>
              <a:t>Class </a:t>
            </a:r>
            <a:r>
              <a:rPr lang="en-US" altLang="en-US" smtClean="0">
                <a:solidFill>
                  <a:srgbClr val="000000"/>
                </a:solidFill>
                <a:latin typeface="Lucida Console" panose="020B0609040504020204" pitchFamily="49" charset="0"/>
              </a:rPr>
              <a:t>Color</a:t>
            </a:r>
            <a:r>
              <a:rPr lang="en-US" altLang="en-US" smtClean="0">
                <a:solidFill>
                  <a:srgbClr val="000000"/>
                </a:solidFill>
                <a:latin typeface="Times New Roman" panose="02020603050405020304" pitchFamily="18" charset="0"/>
              </a:rPr>
              <a:t> contains various predefined </a:t>
            </a:r>
            <a:r>
              <a:rPr lang="en-US" altLang="en-US" smtClean="0">
                <a:solidFill>
                  <a:srgbClr val="000000"/>
                </a:solidFill>
                <a:latin typeface="Lucida Console" panose="020B0609040504020204" pitchFamily="49" charset="0"/>
              </a:rPr>
              <a:t>static</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Color</a:t>
            </a:r>
            <a:r>
              <a:rPr lang="en-US" altLang="en-US" smtClean="0">
                <a:solidFill>
                  <a:srgbClr val="000000"/>
                </a:solidFill>
                <a:latin typeface="Times New Roman" panose="02020603050405020304" pitchFamily="18" charset="0"/>
              </a:rPr>
              <a:t> objects—</a:t>
            </a:r>
            <a:r>
              <a:rPr lang="en-US" altLang="en-US" smtClean="0">
                <a:solidFill>
                  <a:srgbClr val="000000"/>
                </a:solidFill>
                <a:latin typeface="Lucida Console" panose="020B0609040504020204" pitchFamily="49" charset="0"/>
              </a:rPr>
              <a:t>BLACK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BLUE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CYAN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DARK_GRAY</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GRAY</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GREEN</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LIGHT_GRAY</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MAGENTA</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ORANGE</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PINK</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RED</a:t>
            </a:r>
            <a:r>
              <a:rPr lang="en-US" altLang="en-US" smtClean="0">
                <a:solidFill>
                  <a:srgbClr val="000000"/>
                </a:solidFill>
                <a:latin typeface="Times New Roman" panose="02020603050405020304" pitchFamily="18" charset="0"/>
              </a:rPr>
              <a:t>, </a:t>
            </a:r>
            <a:r>
              <a:rPr lang="en-US" altLang="en-US" smtClean="0">
                <a:solidFill>
                  <a:srgbClr val="000000"/>
                </a:solidFill>
                <a:latin typeface="Lucida Console" panose="020B0609040504020204" pitchFamily="49" charset="0"/>
              </a:rPr>
              <a:t>WHITE</a:t>
            </a:r>
            <a:r>
              <a:rPr lang="en-US" altLang="en-US" smtClean="0">
                <a:solidFill>
                  <a:srgbClr val="000000"/>
                </a:solidFill>
                <a:latin typeface="Times New Roman" panose="02020603050405020304" pitchFamily="18" charset="0"/>
              </a:rPr>
              <a:t> and </a:t>
            </a:r>
            <a:r>
              <a:rPr lang="en-US" altLang="en-US" smtClean="0">
                <a:solidFill>
                  <a:srgbClr val="000000"/>
                </a:solidFill>
                <a:latin typeface="Lucida Console" panose="020B0609040504020204" pitchFamily="49" charset="0"/>
              </a:rPr>
              <a:t>YELLOW</a:t>
            </a:r>
            <a:r>
              <a:rPr lang="en-US" altLang="en-US" smtClean="0">
                <a:solidFill>
                  <a:srgbClr val="000000"/>
                </a:solidFill>
                <a:latin typeface="Times New Roman" panose="02020603050405020304"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6.13  </a:t>
            </a:r>
            <a:r>
              <a:rPr lang="en-US" dirty="0" smtClean="0">
                <a:solidFill>
                  <a:srgbClr val="3380E6"/>
                </a:solidFill>
                <a:latin typeface="Arial"/>
              </a:rPr>
              <a:t>(Optional) GUI and Graphics Case Study: Colors and Filled Shapes (Cont.)</a:t>
            </a:r>
          </a:p>
        </p:txBody>
      </p:sp>
      <p:sp>
        <p:nvSpPr>
          <p:cNvPr id="94211" name="Text Placeholder 2"/>
          <p:cNvSpPr>
            <a:spLocks noGrp="1"/>
          </p:cNvSpPr>
          <p:nvPr>
            <p:ph type="body" idx="1"/>
          </p:nvPr>
        </p:nvSpPr>
        <p:spPr/>
        <p:txBody>
          <a:bodyPr/>
          <a:lstStyle/>
          <a:p>
            <a:pPr eaLnBrk="1" hangingPunct="1"/>
            <a:r>
              <a:rPr lang="en-US" altLang="en-US" smtClean="0">
                <a:solidFill>
                  <a:srgbClr val="000000"/>
                </a:solidFill>
                <a:latin typeface="Times New Roman" panose="02020603050405020304" pitchFamily="18" charset="0"/>
              </a:rPr>
              <a:t>You can create custom colors by passing the red-, green- and blue-component values to class Color’s constructor:</a:t>
            </a:r>
          </a:p>
          <a:p>
            <a:pPr lvl="2" eaLnBrk="1" hangingPunct="1"/>
            <a:r>
              <a:rPr lang="en-US" altLang="en-US" smtClean="0">
                <a:solidFill>
                  <a:srgbClr val="0000FF"/>
                </a:solidFill>
                <a:latin typeface="Lucida Console" panose="020B0609040504020204" pitchFamily="49" charset="0"/>
              </a:rPr>
              <a:t>public</a:t>
            </a:r>
            <a:r>
              <a:rPr lang="en-US" altLang="en-US" smtClean="0">
                <a:solidFill>
                  <a:srgbClr val="000000"/>
                </a:solidFill>
                <a:latin typeface="Lucida Console" panose="020B0609040504020204" pitchFamily="49" charset="0"/>
              </a:rPr>
              <a:t> Color(</a:t>
            </a:r>
            <a:r>
              <a:rPr lang="en-US" altLang="en-US" smtClean="0">
                <a:solidFill>
                  <a:srgbClr val="0000FF"/>
                </a:solidFill>
                <a:latin typeface="Lucida Console" panose="020B0609040504020204" pitchFamily="49" charset="0"/>
              </a:rPr>
              <a:t>int</a:t>
            </a:r>
            <a:r>
              <a:rPr lang="en-US" altLang="en-US" smtClean="0">
                <a:solidFill>
                  <a:srgbClr val="000000"/>
                </a:solidFill>
                <a:latin typeface="Lucida Console" panose="020B0609040504020204" pitchFamily="49" charset="0"/>
              </a:rPr>
              <a:t> r, </a:t>
            </a:r>
            <a:r>
              <a:rPr lang="en-US" altLang="en-US" smtClean="0">
                <a:solidFill>
                  <a:srgbClr val="0000FF"/>
                </a:solidFill>
                <a:latin typeface="Lucida Console" panose="020B0609040504020204" pitchFamily="49" charset="0"/>
              </a:rPr>
              <a:t>int</a:t>
            </a:r>
            <a:r>
              <a:rPr lang="en-US" altLang="en-US" smtClean="0">
                <a:solidFill>
                  <a:srgbClr val="000000"/>
                </a:solidFill>
                <a:latin typeface="Lucida Console" panose="020B0609040504020204" pitchFamily="49" charset="0"/>
              </a:rPr>
              <a:t> g, </a:t>
            </a:r>
            <a:r>
              <a:rPr lang="en-US" altLang="en-US" smtClean="0">
                <a:solidFill>
                  <a:srgbClr val="0000FF"/>
                </a:solidFill>
                <a:latin typeface="Lucida Console" panose="020B0609040504020204" pitchFamily="49" charset="0"/>
              </a:rPr>
              <a:t>int</a:t>
            </a:r>
            <a:r>
              <a:rPr lang="en-US" altLang="en-US" smtClean="0">
                <a:solidFill>
                  <a:srgbClr val="000000"/>
                </a:solidFill>
                <a:latin typeface="Lucida Console" panose="020B0609040504020204" pitchFamily="49" charset="0"/>
              </a:rPr>
              <a:t> b)</a:t>
            </a:r>
          </a:p>
          <a:p>
            <a:pPr eaLnBrk="1" hangingPunct="1"/>
            <a:r>
              <a:rPr lang="en-US" altLang="en-US" smtClean="0">
                <a:solidFill>
                  <a:srgbClr val="000000"/>
                </a:solidFill>
                <a:latin typeface="Lucida Console" panose="020B0609040504020204" pitchFamily="49" charset="0"/>
              </a:rPr>
              <a:t>Graphics</a:t>
            </a:r>
            <a:r>
              <a:rPr lang="en-US" altLang="en-US" smtClean="0">
                <a:solidFill>
                  <a:srgbClr val="000000"/>
                </a:solidFill>
                <a:latin typeface="Times New Roman" panose="02020603050405020304" pitchFamily="18" charset="0"/>
              </a:rPr>
              <a:t> methods </a:t>
            </a:r>
            <a:r>
              <a:rPr lang="en-US" altLang="en-US" smtClean="0">
                <a:solidFill>
                  <a:srgbClr val="0000FF"/>
                </a:solidFill>
                <a:latin typeface="LucidaSansTypewriter" pitchFamily="49" charset="0"/>
              </a:rPr>
              <a:t>fillRect</a:t>
            </a:r>
            <a:r>
              <a:rPr lang="en-US" altLang="en-US" smtClean="0">
                <a:solidFill>
                  <a:srgbClr val="000000"/>
                </a:solidFill>
                <a:latin typeface="Times New Roman" panose="02020603050405020304" pitchFamily="18" charset="0"/>
              </a:rPr>
              <a:t> and </a:t>
            </a:r>
            <a:r>
              <a:rPr lang="en-US" altLang="en-US" smtClean="0">
                <a:solidFill>
                  <a:srgbClr val="0000FF"/>
                </a:solidFill>
                <a:latin typeface="LucidaSansTypewriter" pitchFamily="49" charset="0"/>
              </a:rPr>
              <a:t>fillOval</a:t>
            </a:r>
            <a:r>
              <a:rPr lang="en-US" altLang="en-US" smtClean="0">
                <a:solidFill>
                  <a:srgbClr val="000000"/>
                </a:solidFill>
                <a:latin typeface="Times New Roman" panose="02020603050405020304" pitchFamily="18" charset="0"/>
              </a:rPr>
              <a:t> draw filled rectangles and ovals, respectively. </a:t>
            </a:r>
          </a:p>
          <a:p>
            <a:pPr eaLnBrk="1" hangingPunct="1"/>
            <a:r>
              <a:rPr lang="en-US" altLang="en-US" smtClean="0">
                <a:solidFill>
                  <a:srgbClr val="000000"/>
                </a:solidFill>
                <a:latin typeface="Lucida Console" panose="020B0609040504020204" pitchFamily="49" charset="0"/>
              </a:rPr>
              <a:t>Graphics</a:t>
            </a:r>
            <a:r>
              <a:rPr lang="en-US" altLang="en-US" smtClean="0">
                <a:solidFill>
                  <a:srgbClr val="000000"/>
                </a:solidFill>
                <a:latin typeface="Times New Roman" panose="02020603050405020304" pitchFamily="18" charset="0"/>
              </a:rPr>
              <a:t> method </a:t>
            </a:r>
            <a:r>
              <a:rPr lang="en-US" altLang="en-US" smtClean="0">
                <a:solidFill>
                  <a:srgbClr val="0000FF"/>
                </a:solidFill>
                <a:latin typeface="LucidaSansTypewriter" pitchFamily="49" charset="0"/>
              </a:rPr>
              <a:t>setColor</a:t>
            </a:r>
            <a:r>
              <a:rPr lang="en-US" altLang="en-US" smtClean="0">
                <a:solidFill>
                  <a:srgbClr val="000000"/>
                </a:solidFill>
                <a:latin typeface="Times New Roman" panose="02020603050405020304" pitchFamily="18" charset="0"/>
              </a:rPr>
              <a:t> sets the current drawing color.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descr="jhtp_06_Methods_Page_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jhtp_06_Methods_Page_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jhtp_06_Methods_Page_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jhtp_06_Methods_Page_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jhtp_06_Methods_Page_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 descr="jhtp_06_Methods_Page_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0875"/>
            <a:ext cx="9144000"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jhtp_06_Methods_Page_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686</TotalTime>
  <Words>3696</Words>
  <Application>Microsoft Office PowerPoint</Application>
  <PresentationFormat>On-screen Show (4:3)</PresentationFormat>
  <Paragraphs>345</Paragraphs>
  <Slides>89</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89</vt:i4>
      </vt:variant>
    </vt:vector>
  </HeadingPairs>
  <TitlesOfParts>
    <vt:vector size="100" baseType="lpstr">
      <vt:lpstr>Arial</vt:lpstr>
      <vt:lpstr>Lucida Sans Unicode</vt:lpstr>
      <vt:lpstr>Wingdings 3</vt:lpstr>
      <vt:lpstr>Wingdings</vt:lpstr>
      <vt:lpstr>Wingdings 2</vt:lpstr>
      <vt:lpstr>Calibri</vt:lpstr>
      <vt:lpstr>Times New Roman</vt:lpstr>
      <vt:lpstr>Lucida Console</vt:lpstr>
      <vt:lpstr>AGaramond</vt:lpstr>
      <vt:lpstr>LucidaSansTypewriter</vt:lpstr>
      <vt:lpstr>Concourse</vt:lpstr>
      <vt:lpstr>Chapter 6 Methods: A Deeper Look </vt:lpstr>
      <vt:lpstr>PowerPoint Presentation</vt:lpstr>
      <vt:lpstr>PowerPoint Presentation</vt:lpstr>
      <vt:lpstr>6.1  Introduction </vt:lpstr>
      <vt:lpstr>6.2  Program Modules in Java </vt:lpstr>
      <vt:lpstr>PowerPoint Presentation</vt:lpstr>
      <vt:lpstr>6.2  Program Modules in Java (Cont.)</vt:lpstr>
      <vt:lpstr>PowerPoint Presentation</vt:lpstr>
      <vt:lpstr>PowerPoint Presentation</vt:lpstr>
      <vt:lpstr>PowerPoint Presentation</vt:lpstr>
      <vt:lpstr>6.2  Program Modules in Java (Cont.)</vt:lpstr>
      <vt:lpstr>PowerPoint Presentation</vt:lpstr>
      <vt:lpstr>PowerPoint Presentation</vt:lpstr>
      <vt:lpstr>6.3  static Methods, static Fields and Class Math </vt:lpstr>
      <vt:lpstr>6.3  static Methods, static Fields and Class Math (Cont.)</vt:lpstr>
      <vt:lpstr>PowerPoint Presentation</vt:lpstr>
      <vt:lpstr>PowerPoint Presentation</vt:lpstr>
      <vt:lpstr>PowerPoint Presentation</vt:lpstr>
      <vt:lpstr>6.3  static Methods, static Fields and Class Math (Cont.)</vt:lpstr>
      <vt:lpstr>6.3  static Methods, static Fields and Class Math (Cont.)</vt:lpstr>
      <vt:lpstr>6.3  static Methods, static Fields and Class Math (Cont.)</vt:lpstr>
      <vt:lpstr>6.4  Declaring Methods with Multiple Parameters</vt:lpstr>
      <vt:lpstr>PowerPoint Presentation</vt:lpstr>
      <vt:lpstr>PowerPoint Presentation</vt:lpstr>
      <vt:lpstr>PowerPoint Presentation</vt:lpstr>
      <vt:lpstr>PowerPoint Presentation</vt:lpstr>
      <vt:lpstr>PowerPoint Presentation</vt:lpstr>
      <vt:lpstr>PowerPoint Presentation</vt:lpstr>
      <vt:lpstr>6.4  Declaring Methods with Multiple Parameters (Cont.)</vt:lpstr>
      <vt:lpstr>6.4  Declaring Methods with Multiple Parameters (Cont.)</vt:lpstr>
      <vt:lpstr>PowerPoint Presentation</vt:lpstr>
      <vt:lpstr>PowerPoint Presentation</vt:lpstr>
      <vt:lpstr>6.5  Notes on Declaring and Using Methods</vt:lpstr>
      <vt:lpstr>6.5  Notes on Declaring and Using Methods (Cont.)</vt:lpstr>
      <vt:lpstr>6.5  Notes on Declaring and Using Methods (Cont.)</vt:lpstr>
      <vt:lpstr>PowerPoint Presentation</vt:lpstr>
      <vt:lpstr>PowerPoint Presentation</vt:lpstr>
      <vt:lpstr>PowerPoint Presentation</vt:lpstr>
      <vt:lpstr>PowerPoint Presentation</vt:lpstr>
      <vt:lpstr>6.6  Method-Call Stack and Stack Frames</vt:lpstr>
      <vt:lpstr>6.6  Method-Call Stack and Activation Records (Cont.)</vt:lpstr>
      <vt:lpstr>6.6  Method-Call Stack and Activation Records (Cont.)</vt:lpstr>
      <vt:lpstr>6.7  Argument Promotion and Casting</vt:lpstr>
      <vt:lpstr>PowerPoint Presentation</vt:lpstr>
      <vt:lpstr>6.7  Argument Promotion and Casting (Cont.)</vt:lpstr>
      <vt:lpstr>6.8  Java API Packages</vt:lpstr>
      <vt:lpstr>PowerPoint Presentation</vt:lpstr>
      <vt:lpstr>PowerPoint Presentation</vt:lpstr>
      <vt:lpstr>PowerPoint Presentation</vt:lpstr>
      <vt:lpstr>PowerPoint Presentation</vt:lpstr>
      <vt:lpstr>6.9  Case Study: Secure Random-Number Generation</vt:lpstr>
      <vt:lpstr>6.9  Case Study: Random-Number Generation (Cont.)</vt:lpstr>
      <vt:lpstr>6.9  Case Study: Random-Number Generation (Cont.)</vt:lpstr>
      <vt:lpstr>PowerPoint Presentation</vt:lpstr>
      <vt:lpstr>PowerPoint Presentation</vt:lpstr>
      <vt:lpstr>6.9  Case Study: Random-Number Generation (Cont.)</vt:lpstr>
      <vt:lpstr>PowerPoint Presentation</vt:lpstr>
      <vt:lpstr>PowerPoint Presentation</vt:lpstr>
      <vt:lpstr>PowerPoint Presentation</vt:lpstr>
      <vt:lpstr>6.10  Case Study: A Game of Chance; Introducing enum Types</vt:lpstr>
      <vt:lpstr>PowerPoint Presentation</vt:lpstr>
      <vt:lpstr>PowerPoint Presentation</vt:lpstr>
      <vt:lpstr>PowerPoint Presentation</vt:lpstr>
      <vt:lpstr>PowerPoint Presentation</vt:lpstr>
      <vt:lpstr>PowerPoint Presentation</vt:lpstr>
      <vt:lpstr>6.10  Case Study: A Game of Chance; Introducing enum Types (Cont.)</vt:lpstr>
      <vt:lpstr>6.10  Case Study: A Game of Chance; Introducing Enumerations (Cont.)</vt:lpstr>
      <vt:lpstr>PowerPoint Presentation</vt:lpstr>
      <vt:lpstr>PowerPoint Presentation</vt:lpstr>
      <vt:lpstr>6.10  Case Study: A Game of Chance; Introducing Enumerations (Cont.)</vt:lpstr>
      <vt:lpstr>6.11  Scope of Declarations </vt:lpstr>
      <vt:lpstr>6.11  Scope of Declarations (Cont.)</vt:lpstr>
      <vt:lpstr>PowerPoint Presentation</vt:lpstr>
      <vt:lpstr>PowerPoint Presentation</vt:lpstr>
      <vt:lpstr>PowerPoint Presentation</vt:lpstr>
      <vt:lpstr>PowerPoint Presentation</vt:lpstr>
      <vt:lpstr>6.12  Method Overloading</vt:lpstr>
      <vt:lpstr>PowerPoint Presentation</vt:lpstr>
      <vt:lpstr>PowerPoint Presentation</vt:lpstr>
      <vt:lpstr>6.12  Method Overloading (cont.)</vt:lpstr>
      <vt:lpstr>PowerPoint Presentation</vt:lpstr>
      <vt:lpstr>6.13  (Optional) GUI and Graphics Case Study: Colors and Filled Shapes</vt:lpstr>
      <vt:lpstr>6.13  (Optional) GUI and Graphics Case Study: Colors and Filled Shapes (Cont.)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Methods: A Deeper Look</dc:title>
  <dc:creator>paul</dc:creator>
  <cp:lastModifiedBy>sqlaccount</cp:lastModifiedBy>
  <cp:revision>38</cp:revision>
  <dcterms:created xsi:type="dcterms:W3CDTF">2009-05-07T19:11:11Z</dcterms:created>
  <dcterms:modified xsi:type="dcterms:W3CDTF">2015-11-12T13:44:24Z</dcterms:modified>
</cp:coreProperties>
</file>